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4" r:id="rId1"/>
  </p:sldMasterIdLst>
  <p:notesMasterIdLst>
    <p:notesMasterId r:id="rId28"/>
  </p:notesMasterIdLst>
  <p:handoutMasterIdLst>
    <p:handoutMasterId r:id="rId29"/>
  </p:handoutMasterIdLst>
  <p:sldIdLst>
    <p:sldId id="256" r:id="rId2"/>
    <p:sldId id="584" r:id="rId3"/>
    <p:sldId id="603" r:id="rId4"/>
    <p:sldId id="402" r:id="rId5"/>
    <p:sldId id="356" r:id="rId6"/>
    <p:sldId id="590" r:id="rId7"/>
    <p:sldId id="530" r:id="rId8"/>
    <p:sldId id="585" r:id="rId9"/>
    <p:sldId id="604" r:id="rId10"/>
    <p:sldId id="609" r:id="rId11"/>
    <p:sldId id="612" r:id="rId12"/>
    <p:sldId id="610" r:id="rId13"/>
    <p:sldId id="598" r:id="rId14"/>
    <p:sldId id="599" r:id="rId15"/>
    <p:sldId id="617" r:id="rId16"/>
    <p:sldId id="416" r:id="rId17"/>
    <p:sldId id="613" r:id="rId18"/>
    <p:sldId id="592" r:id="rId19"/>
    <p:sldId id="594" r:id="rId20"/>
    <p:sldId id="415" r:id="rId21"/>
    <p:sldId id="597" r:id="rId22"/>
    <p:sldId id="625" r:id="rId23"/>
    <p:sldId id="619" r:id="rId24"/>
    <p:sldId id="622" r:id="rId25"/>
    <p:sldId id="623" r:id="rId26"/>
    <p:sldId id="624" r:id="rId27"/>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schober" initials="d" lastIdx="2" clrIdx="0">
    <p:extLst>
      <p:ext uri="{19B8F6BF-5375-455C-9EA6-DF929625EA0E}">
        <p15:presenceInfo xmlns:p15="http://schemas.microsoft.com/office/powerpoint/2012/main" userId="dschob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27" autoAdjust="0"/>
    <p:restoredTop sz="94660"/>
  </p:normalViewPr>
  <p:slideViewPr>
    <p:cSldViewPr snapToGrid="0" snapToObjects="1">
      <p:cViewPr varScale="1">
        <p:scale>
          <a:sx n="89" d="100"/>
          <a:sy n="89" d="100"/>
        </p:scale>
        <p:origin x="1518"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3-10-23T11:16:53.237" idx="1">
    <p:pos x="10" y="10"/>
    <p:text>Advantage of CV usage in XML:
Multiple validation levels are established: XML syntax correctness is validated by the XML parser. Structural validity of XML instances (xml element and attribute position, order and cardinality) are validated by correlation with the xsd. 
Semantic validity of CV terms used in a valid XML instance (allowed CV terms, position/relation to each other, cardinality) is validated by rule-based proprietary validators:
 By means of cardinality specifications and XPath expressions defined in an XML mapping file (an instances of the CvMappingRules.xsd ), one can define what ontology terms are allowed in a specific location of the data model.</p:text>
    <p:extLst>
      <p:ext uri="{C676402C-5697-4E1C-873F-D02D1690AC5C}">
        <p15:threadingInfo xmlns:p15="http://schemas.microsoft.com/office/powerpoint/2012/main" timeZoneBias="-1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6739B1B6-1385-438D-82EC-21B69317EE72}" type="datetimeFigureOut">
              <a:rPr lang="en-US" smtClean="0"/>
              <a:t>4/10/2014</a:t>
            </a:fld>
            <a:endParaRPr lang="en-US"/>
          </a:p>
        </p:txBody>
      </p:sp>
      <p:sp>
        <p:nvSpPr>
          <p:cNvPr id="4" name="Fußzeilenplatzhalt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9E3EB2DD-B7EB-45C4-B18C-7C9A10F0FDFB}" type="slidenum">
              <a:rPr lang="en-US" smtClean="0"/>
              <a:t>‹Nr.›</a:t>
            </a:fld>
            <a:endParaRPr lang="en-US"/>
          </a:p>
        </p:txBody>
      </p:sp>
    </p:spTree>
    <p:extLst>
      <p:ext uri="{BB962C8B-B14F-4D97-AF65-F5344CB8AC3E}">
        <p14:creationId xmlns:p14="http://schemas.microsoft.com/office/powerpoint/2010/main" val="2502712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1536AD9D-3895-45DF-B525-F57A709DBB97}" type="datetimeFigureOut">
              <a:rPr lang="en-US" smtClean="0"/>
              <a:t>4/10/2014</a:t>
            </a:fld>
            <a:endParaRPr lang="en-US"/>
          </a:p>
        </p:txBody>
      </p:sp>
      <p:sp>
        <p:nvSpPr>
          <p:cNvPr id="4" name="Folienbildplatzhalt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8D8B003C-3C02-429C-958C-92825E0D5F95}" type="slidenum">
              <a:rPr lang="en-US" smtClean="0"/>
              <a:t>‹Nr.›</a:t>
            </a:fld>
            <a:endParaRPr lang="en-US"/>
          </a:p>
        </p:txBody>
      </p:sp>
    </p:spTree>
    <p:extLst>
      <p:ext uri="{BB962C8B-B14F-4D97-AF65-F5344CB8AC3E}">
        <p14:creationId xmlns:p14="http://schemas.microsoft.com/office/powerpoint/2010/main" val="3182768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8D8B003C-3C02-429C-958C-92825E0D5F95}" type="slidenum">
              <a:rPr lang="en-US" smtClean="0"/>
              <a:t>1</a:t>
            </a:fld>
            <a:endParaRPr lang="en-US"/>
          </a:p>
        </p:txBody>
      </p:sp>
    </p:spTree>
    <p:extLst>
      <p:ext uri="{BB962C8B-B14F-4D97-AF65-F5344CB8AC3E}">
        <p14:creationId xmlns:p14="http://schemas.microsoft.com/office/powerpoint/2010/main" val="2048561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8AE19075-AD0C-4805-80E1-71F8E79E73A1}" type="slidenum">
              <a:rPr lang="en-US" smtClean="0"/>
              <a:t>8</a:t>
            </a:fld>
            <a:endParaRPr lang="en-US"/>
          </a:p>
        </p:txBody>
      </p:sp>
    </p:spTree>
    <p:extLst>
      <p:ext uri="{BB962C8B-B14F-4D97-AF65-F5344CB8AC3E}">
        <p14:creationId xmlns:p14="http://schemas.microsoft.com/office/powerpoint/2010/main" val="2357472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709925" y="4861425"/>
            <a:ext cx="5679424" cy="4605549"/>
          </a:xfrm>
          <a:prstGeom prst="rect">
            <a:avLst/>
          </a:prstGeom>
        </p:spPr>
        <p:txBody>
          <a:bodyPr lIns="91425" tIns="91425" rIns="91425" bIns="91425" anchor="ctr" anchorCtr="0">
            <a:noAutofit/>
          </a:bodyPr>
          <a:lstStyle/>
          <a:p>
            <a:endParaRPr/>
          </a:p>
        </p:txBody>
      </p:sp>
      <p:sp>
        <p:nvSpPr>
          <p:cNvPr id="112" name="Shape 112"/>
          <p:cNvSpPr>
            <a:spLocks noGrp="1" noRot="1" noChangeAspect="1"/>
          </p:cNvSpPr>
          <p:nvPr>
            <p:ph type="sldImg" idx="2"/>
          </p:nvPr>
        </p:nvSpPr>
        <p:spPr>
          <a:xfrm>
            <a:off x="992188" y="768350"/>
            <a:ext cx="5114925" cy="3836988"/>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8926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709925" y="4861425"/>
            <a:ext cx="5679424" cy="4605549"/>
          </a:xfrm>
          <a:prstGeom prst="rect">
            <a:avLst/>
          </a:prstGeom>
        </p:spPr>
        <p:txBody>
          <a:bodyPr lIns="91425" tIns="91425" rIns="91425" bIns="91425" anchor="ctr" anchorCtr="0">
            <a:noAutofit/>
          </a:bodyPr>
          <a:lstStyle/>
          <a:p>
            <a:endParaRPr/>
          </a:p>
        </p:txBody>
      </p:sp>
      <p:sp>
        <p:nvSpPr>
          <p:cNvPr id="240" name="Shape 240"/>
          <p:cNvSpPr>
            <a:spLocks noGrp="1" noRot="1" noChangeAspect="1"/>
          </p:cNvSpPr>
          <p:nvPr>
            <p:ph type="sldImg" idx="2"/>
          </p:nvPr>
        </p:nvSpPr>
        <p:spPr>
          <a:xfrm>
            <a:off x="992188" y="768350"/>
            <a:ext cx="5114925" cy="3836988"/>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6394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10"/>
          </p:nvPr>
        </p:nvSpPr>
        <p:spPr/>
        <p:txBody>
          <a:bodyPr/>
          <a:lstStyle/>
          <a:p>
            <a:fld id="{8AE19075-AD0C-4805-80E1-71F8E79E73A1}" type="slidenum">
              <a:rPr lang="en-US" smtClean="0"/>
              <a:t>24</a:t>
            </a:fld>
            <a:endParaRPr lang="en-US"/>
          </a:p>
        </p:txBody>
      </p:sp>
    </p:spTree>
    <p:extLst>
      <p:ext uri="{BB962C8B-B14F-4D97-AF65-F5344CB8AC3E}">
        <p14:creationId xmlns:p14="http://schemas.microsoft.com/office/powerpoint/2010/main" val="1074866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47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GB"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dirty="0"/>
          </a:p>
        </p:txBody>
      </p:sp>
      <p:sp>
        <p:nvSpPr>
          <p:cNvPr id="4" name="Date Placeholder 3"/>
          <p:cNvSpPr>
            <a:spLocks noGrp="1"/>
          </p:cNvSpPr>
          <p:nvPr>
            <p:ph type="dt" sz="half" idx="10"/>
          </p:nvPr>
        </p:nvSpPr>
        <p:spPr/>
        <p:txBody>
          <a:bodyPr/>
          <a:lstStyle/>
          <a:p>
            <a:fld id="{7F13130E-AFB1-4D7E-9212-17196BC4AB0A}" type="datetime1">
              <a:rPr lang="en-US" smtClean="0"/>
              <a:t>4/10/2014</a:t>
            </a:fld>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‹Nr.›</a:t>
            </a:fld>
            <a:endParaRPr lang="en-US" dirty="0"/>
          </a:p>
        </p:txBody>
      </p:sp>
      <p:pic>
        <p:nvPicPr>
          <p:cNvPr id="17" name="Picture 16" descr="Cosmos_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90732" y="5829541"/>
            <a:ext cx="3042473" cy="769174"/>
          </a:xfrm>
          <a:prstGeom prst="rect">
            <a:avLst/>
          </a:prstGeom>
        </p:spPr>
      </p:pic>
      <p:pic>
        <p:nvPicPr>
          <p:cNvPr id="18" name="Picture 17" descr="FP7-gen-CMYK.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259036" y="5956592"/>
            <a:ext cx="732052" cy="5972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E8DF7CCE-2174-4A1D-9E28-84C0B05E48A3}" type="datetime1">
              <a:rPr lang="en-US" smtClean="0"/>
              <a:t>4/10/2014</a:t>
            </a:fld>
            <a:endParaRPr lang="en-US"/>
          </a:p>
        </p:txBody>
      </p:sp>
      <p:sp>
        <p:nvSpPr>
          <p:cNvPr id="5" name="Footer Placeholder 4"/>
          <p:cNvSpPr>
            <a:spLocks noGrp="1"/>
          </p:cNvSpPr>
          <p:nvPr>
            <p:ph type="ftr" sz="quarter" idx="11"/>
          </p:nvPr>
        </p:nvSpPr>
        <p:spPr>
          <a:xfrm>
            <a:off x="193638" y="6250164"/>
            <a:ext cx="3786691"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F656C5DA-8697-430C-93CE-8DE249A5DE2A}" type="datetime1">
              <a:rPr lang="en-US" smtClean="0"/>
              <a:t>4/10/2014</a:t>
            </a:fld>
            <a:endParaRPr lang="en-US"/>
          </a:p>
        </p:txBody>
      </p:sp>
      <p:sp>
        <p:nvSpPr>
          <p:cNvPr id="5" name="Footer Placeholder 4"/>
          <p:cNvSpPr>
            <a:spLocks noGrp="1"/>
          </p:cNvSpPr>
          <p:nvPr>
            <p:ph type="ftr" sz="quarter" idx="11"/>
          </p:nvPr>
        </p:nvSpPr>
        <p:spPr>
          <a:xfrm>
            <a:off x="193638" y="6250164"/>
            <a:ext cx="3786691"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‹Nr.›</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GB"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pic>
        <p:nvPicPr>
          <p:cNvPr id="14" name="Picture 13" descr="Cosmos_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3221" y="6395449"/>
            <a:ext cx="1739150" cy="439678"/>
          </a:xfrm>
          <a:prstGeom prst="rect">
            <a:avLst/>
          </a:prstGeom>
        </p:spPr>
      </p:pic>
      <p:pic>
        <p:nvPicPr>
          <p:cNvPr id="22" name="Picture 21" descr="FP7-gen-CMYK.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772371" y="6260800"/>
            <a:ext cx="732052" cy="5972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2962B889-C041-4D45-B960-B7DD90E5C5E9}" type="datetime1">
              <a:rPr lang="en-US" smtClean="0"/>
              <a:t>4/10/2014</a:t>
            </a:fld>
            <a:endParaRPr lang="en-US"/>
          </a:p>
        </p:txBody>
      </p:sp>
      <p:sp>
        <p:nvSpPr>
          <p:cNvPr id="5" name="Footer Placeholder 4"/>
          <p:cNvSpPr>
            <a:spLocks noGrp="1"/>
          </p:cNvSpPr>
          <p:nvPr>
            <p:ph type="ftr" sz="quarter" idx="11"/>
          </p:nvPr>
        </p:nvSpPr>
        <p:spPr>
          <a:xfrm>
            <a:off x="193638" y="6250164"/>
            <a:ext cx="3786691"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‹Nr.›</a:t>
            </a:fld>
            <a:endParaRPr lang="en-US"/>
          </a:p>
        </p:txBody>
      </p:sp>
      <p:sp>
        <p:nvSpPr>
          <p:cNvPr id="7" name="Title 6"/>
          <p:cNvSpPr>
            <a:spLocks noGrp="1"/>
          </p:cNvSpPr>
          <p:nvPr>
            <p:ph type="title"/>
          </p:nvPr>
        </p:nvSpPr>
        <p:spPr/>
        <p:txBody>
          <a:bodyPr/>
          <a:lstStyle/>
          <a:p>
            <a:r>
              <a:rPr lang="en-GB"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GB"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30FA0F74-AF02-4D14-825C-EEF6D1097891}" type="datetime1">
              <a:rPr lang="en-US" smtClean="0"/>
              <a:t>4/10/2014</a:t>
            </a:fld>
            <a:endParaRPr lang="en-US"/>
          </a:p>
        </p:txBody>
      </p:sp>
      <p:sp>
        <p:nvSpPr>
          <p:cNvPr id="5" name="Footer Placeholder 4"/>
          <p:cNvSpPr>
            <a:spLocks noGrp="1"/>
          </p:cNvSpPr>
          <p:nvPr>
            <p:ph type="ftr" sz="quarter" idx="11"/>
          </p:nvPr>
        </p:nvSpPr>
        <p:spPr>
          <a:xfrm>
            <a:off x="193638" y="6250164"/>
            <a:ext cx="3786691"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‹Nr.›</a:t>
            </a:fld>
            <a:endParaRPr lang="en-US"/>
          </a:p>
        </p:txBody>
      </p:sp>
      <p:pic>
        <p:nvPicPr>
          <p:cNvPr id="15" name="Picture 14" descr="Cosmos_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93638" y="4866800"/>
            <a:ext cx="4155313" cy="1050513"/>
          </a:xfrm>
          <a:prstGeom prst="rect">
            <a:avLst/>
          </a:prstGeom>
        </p:spPr>
      </p:pic>
      <p:pic>
        <p:nvPicPr>
          <p:cNvPr id="16" name="Picture 15" descr="FP7-gen-CMYK.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493015" y="5007878"/>
            <a:ext cx="1116474" cy="91080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193638" y="6250164"/>
            <a:ext cx="3786691" cy="365125"/>
          </a:xfrm>
          <a:prstGeom prst="rect">
            <a:avLst/>
          </a:prstGeom>
        </p:spPr>
        <p:txBody>
          <a:bodyPr/>
          <a:lstStyle/>
          <a:p>
            <a:endParaRPr lang="en-US" dirty="0"/>
          </a:p>
        </p:txBody>
      </p:sp>
      <p:sp>
        <p:nvSpPr>
          <p:cNvPr id="2" name="Title 1"/>
          <p:cNvSpPr>
            <a:spLocks noGrp="1"/>
          </p:cNvSpPr>
          <p:nvPr>
            <p:ph type="title"/>
          </p:nvPr>
        </p:nvSpPr>
        <p:spPr/>
        <p:txBody>
          <a:bodyPr/>
          <a:lstStyle/>
          <a:p>
            <a:r>
              <a:rPr lang="en-GB" smtClean="0"/>
              <a:t>Click to edit Master title style</a:t>
            </a:r>
            <a:endParaRPr lang="en-US"/>
          </a:p>
        </p:txBody>
      </p:sp>
      <p:sp>
        <p:nvSpPr>
          <p:cNvPr id="5" name="Date Placeholder 4"/>
          <p:cNvSpPr>
            <a:spLocks noGrp="1"/>
          </p:cNvSpPr>
          <p:nvPr>
            <p:ph type="dt" sz="half" idx="10"/>
          </p:nvPr>
        </p:nvSpPr>
        <p:spPr/>
        <p:txBody>
          <a:bodyPr/>
          <a:lstStyle/>
          <a:p>
            <a:fld id="{0A246B0C-4BE9-4647-8B23-481B5B7B6E1B}" type="datetime1">
              <a:rPr lang="en-US" smtClean="0"/>
              <a:t>4/10/2014</a:t>
            </a:fld>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‹Nr.›</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7" name="Date Placeholder 6"/>
          <p:cNvSpPr>
            <a:spLocks noGrp="1"/>
          </p:cNvSpPr>
          <p:nvPr>
            <p:ph type="dt" sz="half" idx="10"/>
          </p:nvPr>
        </p:nvSpPr>
        <p:spPr/>
        <p:txBody>
          <a:bodyPr/>
          <a:lstStyle/>
          <a:p>
            <a:fld id="{9B21CA87-03D5-49EE-8391-50881B74D301}" type="datetime1">
              <a:rPr lang="en-US" smtClean="0"/>
              <a:t>4/10/2014</a:t>
            </a:fld>
            <a:endParaRPr lang="en-US"/>
          </a:p>
        </p:txBody>
      </p:sp>
      <p:sp>
        <p:nvSpPr>
          <p:cNvPr id="8" name="Footer Placeholder 7"/>
          <p:cNvSpPr>
            <a:spLocks noGrp="1"/>
          </p:cNvSpPr>
          <p:nvPr>
            <p:ph type="ftr" sz="quarter" idx="11"/>
          </p:nvPr>
        </p:nvSpPr>
        <p:spPr>
          <a:xfrm>
            <a:off x="193638" y="6250164"/>
            <a:ext cx="3786691"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687D7A59-36E2-48B9-B146-C1E59501F63F}" type="slidenum">
              <a:rPr lang="en-US" smtClean="0"/>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7358CEA4-1AE7-428A-8DFD-0541E601A8F2}" type="datetime1">
              <a:rPr lang="en-US" smtClean="0"/>
              <a:t>4/10/2014</a:t>
            </a:fld>
            <a:endParaRPr lang="en-US"/>
          </a:p>
        </p:txBody>
      </p:sp>
      <p:sp>
        <p:nvSpPr>
          <p:cNvPr id="4" name="Footer Placeholder 3"/>
          <p:cNvSpPr>
            <a:spLocks noGrp="1"/>
          </p:cNvSpPr>
          <p:nvPr>
            <p:ph type="ftr" sz="quarter" idx="11"/>
          </p:nvPr>
        </p:nvSpPr>
        <p:spPr>
          <a:xfrm>
            <a:off x="193638" y="6250164"/>
            <a:ext cx="3786691"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687D7A59-36E2-48B9-B146-C1E59501F63F}" type="slidenum">
              <a:rPr lang="en-US" smtClean="0"/>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5F7A9D5C-B110-4047-A71B-C6475C42EABA}" type="datetime1">
              <a:rPr lang="en-US" smtClean="0"/>
              <a:t>4/10/2014</a:t>
            </a:fld>
            <a:endParaRPr lang="en-US"/>
          </a:p>
        </p:txBody>
      </p:sp>
      <p:sp>
        <p:nvSpPr>
          <p:cNvPr id="3" name="Footer Placeholder 2"/>
          <p:cNvSpPr>
            <a:spLocks noGrp="1"/>
          </p:cNvSpPr>
          <p:nvPr>
            <p:ph type="ftr" sz="quarter" idx="11"/>
          </p:nvPr>
        </p:nvSpPr>
        <p:spPr>
          <a:xfrm>
            <a:off x="193638" y="6250164"/>
            <a:ext cx="3786691"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687D7A59-36E2-48B9-B146-C1E59501F63F}" type="slidenum">
              <a:rPr lang="en-US" smtClean="0"/>
              <a:pPr/>
              <a:t>‹Nr.›</a:t>
            </a:fld>
            <a:endParaRPr lang="en-US"/>
          </a:p>
        </p:txBody>
      </p:sp>
      <p:pic>
        <p:nvPicPr>
          <p:cNvPr id="13" name="Picture 12" descr="Cosmos_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3221" y="6395449"/>
            <a:ext cx="1739150" cy="439678"/>
          </a:xfrm>
          <a:prstGeom prst="rect">
            <a:avLst/>
          </a:prstGeom>
        </p:spPr>
      </p:pic>
      <p:pic>
        <p:nvPicPr>
          <p:cNvPr id="14" name="Picture 13" descr="FP7-gen-CMYK.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772371" y="6260800"/>
            <a:ext cx="732052" cy="5972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111CE09B-5598-4387-A05A-90B7793635C7}" type="datetime1">
              <a:rPr lang="en-US" smtClean="0"/>
              <a:t>4/10/2014</a:t>
            </a:fld>
            <a:endParaRPr lang="en-US"/>
          </a:p>
        </p:txBody>
      </p:sp>
      <p:sp>
        <p:nvSpPr>
          <p:cNvPr id="6" name="Footer Placeholder 5"/>
          <p:cNvSpPr>
            <a:spLocks noGrp="1"/>
          </p:cNvSpPr>
          <p:nvPr>
            <p:ph type="ftr" sz="quarter" idx="11"/>
          </p:nvPr>
        </p:nvSpPr>
        <p:spPr>
          <a:xfrm>
            <a:off x="193638" y="6250164"/>
            <a:ext cx="3786691"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‹Nr.›</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GB"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pic>
        <p:nvPicPr>
          <p:cNvPr id="16" name="Picture 15" descr="Cosmos_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3221" y="6395449"/>
            <a:ext cx="1739150" cy="439678"/>
          </a:xfrm>
          <a:prstGeom prst="rect">
            <a:avLst/>
          </a:prstGeom>
        </p:spPr>
      </p:pic>
      <p:pic>
        <p:nvPicPr>
          <p:cNvPr id="17" name="Picture 16" descr="FP7-gen-CMYK.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772371" y="6260800"/>
            <a:ext cx="732052" cy="5972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GB"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7063D665-EAB9-4849-A664-557B573B1CE1}" type="datetime1">
              <a:rPr lang="en-US" smtClean="0"/>
              <a:t>4/10/2014</a:t>
            </a:fld>
            <a:endParaRPr lang="en-US"/>
          </a:p>
        </p:txBody>
      </p:sp>
      <p:sp>
        <p:nvSpPr>
          <p:cNvPr id="6" name="Footer Placeholder 5"/>
          <p:cNvSpPr>
            <a:spLocks noGrp="1"/>
          </p:cNvSpPr>
          <p:nvPr>
            <p:ph type="ftr" sz="quarter" idx="11"/>
          </p:nvPr>
        </p:nvSpPr>
        <p:spPr>
          <a:xfrm>
            <a:off x="193638" y="6250164"/>
            <a:ext cx="3786691"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87D7A59-36E2-48B9-B146-C1E59501F63F}" type="slidenum">
              <a:rPr lang="en-US" smtClean="0"/>
              <a:pPr/>
              <a:t>‹Nr.›</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dirty="0"/>
          </a:p>
        </p:txBody>
      </p:sp>
      <p:pic>
        <p:nvPicPr>
          <p:cNvPr id="16" name="Picture 15" descr="Cosmos_logo.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3221" y="6395449"/>
            <a:ext cx="1739150" cy="439678"/>
          </a:xfrm>
          <a:prstGeom prst="rect">
            <a:avLst/>
          </a:prstGeom>
        </p:spPr>
      </p:pic>
      <p:pic>
        <p:nvPicPr>
          <p:cNvPr id="17" name="Picture 16" descr="FP7-gen-CMYK.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772371" y="6260800"/>
            <a:ext cx="732052" cy="5972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34A1AB4D-F744-4F19-8CA7-DC995D02739E}" type="datetime1">
              <a:rPr lang="en-US" smtClean="0"/>
              <a:t>4/10/2014</a:t>
            </a:fld>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687D7A59-36E2-48B9-B146-C1E59501F63F}" type="slidenum">
              <a:rPr lang="en-US" smtClean="0"/>
              <a:pPr/>
              <a:t>‹Nr.›</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pic>
        <p:nvPicPr>
          <p:cNvPr id="7" name="Picture 6" descr="Cosmos_logo.jpg"/>
          <p:cNvPicPr>
            <a:picLocks noChangeAspect="1"/>
          </p:cNvPicPr>
          <p:nvPr userDrawn="1"/>
        </p:nvPicPr>
        <p:blipFill>
          <a:blip r:embed="rId13" cstate="email">
            <a:extLst>
              <a:ext uri="{28A0092B-C50C-407E-A947-70E740481C1C}">
                <a14:useLocalDpi xmlns:a14="http://schemas.microsoft.com/office/drawing/2010/main" val="0"/>
              </a:ext>
            </a:extLst>
          </a:blip>
          <a:stretch>
            <a:fillRect/>
          </a:stretch>
        </p:blipFill>
        <p:spPr>
          <a:xfrm>
            <a:off x="33221" y="6395449"/>
            <a:ext cx="1739150" cy="439678"/>
          </a:xfrm>
          <a:prstGeom prst="rect">
            <a:avLst/>
          </a:prstGeom>
        </p:spPr>
      </p:pic>
      <p:pic>
        <p:nvPicPr>
          <p:cNvPr id="10" name="Picture 9" descr="FP7-gen-CMYK.eps"/>
          <p:cNvPicPr>
            <a:picLocks noChangeAspect="1"/>
          </p:cNvPicPr>
          <p:nvPr userDrawn="1"/>
        </p:nvPicPr>
        <p:blipFill>
          <a:blip r:embed="rId14" cstate="email">
            <a:extLst>
              <a:ext uri="{28A0092B-C50C-407E-A947-70E740481C1C}">
                <a14:useLocalDpi xmlns:a14="http://schemas.microsoft.com/office/drawing/2010/main" val="0"/>
              </a:ext>
            </a:extLst>
          </a:blip>
          <a:stretch>
            <a:fillRect/>
          </a:stretch>
        </p:blipFill>
        <p:spPr>
          <a:xfrm>
            <a:off x="1772371" y="6260800"/>
            <a:ext cx="732052" cy="597200"/>
          </a:xfrm>
          <a:prstGeom prst="rect">
            <a:avLst/>
          </a:prstGeom>
        </p:spPr>
      </p:pic>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image" Target="../media/image63.png"/><Relationship Id="rId18" Type="http://schemas.openxmlformats.org/officeDocument/2006/relationships/image" Target="../media/image68.jpeg"/><Relationship Id="rId26" Type="http://schemas.openxmlformats.org/officeDocument/2006/relationships/image" Target="../media/image74.jpeg"/><Relationship Id="rId39" Type="http://schemas.openxmlformats.org/officeDocument/2006/relationships/image" Target="../media/image40.png"/><Relationship Id="rId3" Type="http://schemas.openxmlformats.org/officeDocument/2006/relationships/image" Target="../media/image53.png"/><Relationship Id="rId21" Type="http://schemas.openxmlformats.org/officeDocument/2006/relationships/image" Target="../media/image71.jpeg"/><Relationship Id="rId34" Type="http://schemas.microsoft.com/office/2007/relationships/hdphoto" Target="../media/hdphoto1.wdp"/><Relationship Id="rId7" Type="http://schemas.openxmlformats.org/officeDocument/2006/relationships/image" Target="../media/image57.png"/><Relationship Id="rId12" Type="http://schemas.openxmlformats.org/officeDocument/2006/relationships/image" Target="../media/image62.jpeg"/><Relationship Id="rId17" Type="http://schemas.openxmlformats.org/officeDocument/2006/relationships/image" Target="../media/image67.png"/><Relationship Id="rId25" Type="http://schemas.openxmlformats.org/officeDocument/2006/relationships/image" Target="../media/image73.jpeg"/><Relationship Id="rId33" Type="http://schemas.openxmlformats.org/officeDocument/2006/relationships/image" Target="../media/image77.png"/><Relationship Id="rId38" Type="http://schemas.openxmlformats.org/officeDocument/2006/relationships/image" Target="../media/image79.png"/><Relationship Id="rId2" Type="http://schemas.openxmlformats.org/officeDocument/2006/relationships/image" Target="../media/image52.png"/><Relationship Id="rId16" Type="http://schemas.openxmlformats.org/officeDocument/2006/relationships/image" Target="../media/image66.jpeg"/><Relationship Id="rId20" Type="http://schemas.openxmlformats.org/officeDocument/2006/relationships/image" Target="../media/image70.jpeg"/><Relationship Id="rId29" Type="http://schemas.openxmlformats.org/officeDocument/2006/relationships/image" Target="../media/image38.gif"/><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jpeg"/><Relationship Id="rId24" Type="http://schemas.openxmlformats.org/officeDocument/2006/relationships/image" Target="../media/image72.jpeg"/><Relationship Id="rId32" Type="http://schemas.openxmlformats.org/officeDocument/2006/relationships/image" Target="../media/image76.png"/><Relationship Id="rId37" Type="http://schemas.openxmlformats.org/officeDocument/2006/relationships/image" Target="../media/image33.png"/><Relationship Id="rId40" Type="http://schemas.openxmlformats.org/officeDocument/2006/relationships/image" Target="../media/image80.png"/><Relationship Id="rId5" Type="http://schemas.openxmlformats.org/officeDocument/2006/relationships/image" Target="../media/image55.gif"/><Relationship Id="rId15" Type="http://schemas.openxmlformats.org/officeDocument/2006/relationships/image" Target="../media/image65.gif"/><Relationship Id="rId23" Type="http://schemas.openxmlformats.org/officeDocument/2006/relationships/image" Target="../media/image31.jpeg"/><Relationship Id="rId28" Type="http://schemas.openxmlformats.org/officeDocument/2006/relationships/image" Target="../media/image75.jpeg"/><Relationship Id="rId36" Type="http://schemas.openxmlformats.org/officeDocument/2006/relationships/image" Target="../media/image78.gif"/><Relationship Id="rId10" Type="http://schemas.openxmlformats.org/officeDocument/2006/relationships/image" Target="../media/image60.jpeg"/><Relationship Id="rId19" Type="http://schemas.openxmlformats.org/officeDocument/2006/relationships/image" Target="../media/image69.png"/><Relationship Id="rId31" Type="http://schemas.openxmlformats.org/officeDocument/2006/relationships/image" Target="../media/image36.png"/><Relationship Id="rId4" Type="http://schemas.openxmlformats.org/officeDocument/2006/relationships/image" Target="../media/image54.jpeg"/><Relationship Id="rId9" Type="http://schemas.openxmlformats.org/officeDocument/2006/relationships/image" Target="../media/image59.jpeg"/><Relationship Id="rId14" Type="http://schemas.openxmlformats.org/officeDocument/2006/relationships/image" Target="../media/image64.jpeg"/><Relationship Id="rId22" Type="http://schemas.openxmlformats.org/officeDocument/2006/relationships/image" Target="../media/image30.jpeg"/><Relationship Id="rId27" Type="http://schemas.openxmlformats.org/officeDocument/2006/relationships/image" Target="../media/image35.jpeg"/><Relationship Id="rId30" Type="http://schemas.openxmlformats.org/officeDocument/2006/relationships/image" Target="../media/image34.png"/><Relationship Id="rId35" Type="http://schemas.openxmlformats.org/officeDocument/2006/relationships/image" Target="../media/image42.gif"/></Relationships>
</file>

<file path=ppt/slides/_rels/slide1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Users/mike/Projects/nmrML/nmrML/examples/IPB_HopExample/FIDs/FAM013_AHTM.PROTON_04.fid/procpar"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uisFF/nmr-fid-tool" TargetMode="External"/><Relationship Id="rId2" Type="http://schemas.openxmlformats.org/officeDocument/2006/relationships/hyperlink" Target="http://code.google.com/p/nmrglue/" TargetMode="External"/><Relationship Id="rId1" Type="http://schemas.openxmlformats.org/officeDocument/2006/relationships/slideLayout" Target="../slideLayouts/slideLayout2.xml"/><Relationship Id="rId4" Type="http://schemas.openxmlformats.org/officeDocument/2006/relationships/hyperlink" Target="http://services.cbib.u-bordeaux2.fr/SPECNMR/T06002e"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86.jpeg"/><Relationship Id="rId13" Type="http://schemas.openxmlformats.org/officeDocument/2006/relationships/image" Target="../media/image90.jpeg"/><Relationship Id="rId3" Type="http://schemas.openxmlformats.org/officeDocument/2006/relationships/image" Target="../media/image82.png"/><Relationship Id="rId7" Type="http://schemas.openxmlformats.org/officeDocument/2006/relationships/image" Target="../media/image85.png"/><Relationship Id="rId12" Type="http://schemas.openxmlformats.org/officeDocument/2006/relationships/image" Target="../media/image89.jpeg"/><Relationship Id="rId17" Type="http://schemas.openxmlformats.org/officeDocument/2006/relationships/image" Target="../media/image94.png"/><Relationship Id="rId2" Type="http://schemas.openxmlformats.org/officeDocument/2006/relationships/image" Target="../media/image55.gif"/><Relationship Id="rId16" Type="http://schemas.openxmlformats.org/officeDocument/2006/relationships/image" Target="../media/image93.jpeg"/><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8.jpeg"/><Relationship Id="rId5" Type="http://schemas.openxmlformats.org/officeDocument/2006/relationships/image" Target="../media/image43.jpeg"/><Relationship Id="rId15" Type="http://schemas.openxmlformats.org/officeDocument/2006/relationships/image" Target="../media/image92.jpeg"/><Relationship Id="rId10" Type="http://schemas.openxmlformats.org/officeDocument/2006/relationships/image" Target="../media/image7.png"/><Relationship Id="rId4" Type="http://schemas.openxmlformats.org/officeDocument/2006/relationships/image" Target="../media/image83.png"/><Relationship Id="rId9" Type="http://schemas.openxmlformats.org/officeDocument/2006/relationships/image" Target="../media/image87.jpeg"/><Relationship Id="rId14" Type="http://schemas.openxmlformats.org/officeDocument/2006/relationships/image" Target="../media/image91.jpeg"/></Relationships>
</file>

<file path=ppt/slides/_rels/slide17.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8.xml.rels><?xml version="1.0" encoding="UTF-8" standalone="yes"?>
<Relationships xmlns="http://schemas.openxmlformats.org/package/2006/relationships"><Relationship Id="rId2" Type="http://schemas.openxmlformats.org/officeDocument/2006/relationships/hyperlink" Target="http://nmrml.or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www.cosmos-fp7.eu/" TargetMode="External"/><Relationship Id="rId1" Type="http://schemas.openxmlformats.org/officeDocument/2006/relationships/slideLayout" Target="../slideLayouts/slideLayout2.xml"/><Relationship Id="rId5" Type="http://schemas.openxmlformats.org/officeDocument/2006/relationships/image" Target="../media/image97.jpe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98.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eg"/><Relationship Id="rId18" Type="http://schemas.openxmlformats.org/officeDocument/2006/relationships/image" Target="../media/image23.jpe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jpeg"/><Relationship Id="rId17" Type="http://schemas.openxmlformats.org/officeDocument/2006/relationships/image" Target="../media/image22.png"/><Relationship Id="rId2" Type="http://schemas.openxmlformats.org/officeDocument/2006/relationships/slideLayout" Target="../slideLayouts/slideLayout7.xml"/><Relationship Id="rId16" Type="http://schemas.openxmlformats.org/officeDocument/2006/relationships/image" Target="../media/image21.png"/><Relationship Id="rId1" Type="http://schemas.openxmlformats.org/officeDocument/2006/relationships/vmlDrawing" Target="../drawings/vmlDrawing1.vml"/><Relationship Id="rId6" Type="http://schemas.openxmlformats.org/officeDocument/2006/relationships/image" Target="../media/image13.png"/><Relationship Id="rId11" Type="http://schemas.openxmlformats.org/officeDocument/2006/relationships/image" Target="../media/image18.gif"/><Relationship Id="rId5" Type="http://schemas.openxmlformats.org/officeDocument/2006/relationships/image" Target="../media/image12.png"/><Relationship Id="rId15" Type="http://schemas.openxmlformats.org/officeDocument/2006/relationships/image" Target="../media/image9.wmf"/><Relationship Id="rId10" Type="http://schemas.openxmlformats.org/officeDocument/2006/relationships/image" Target="../media/image17.gif"/><Relationship Id="rId4" Type="http://schemas.openxmlformats.org/officeDocument/2006/relationships/image" Target="../media/image11.jpeg"/><Relationship Id="rId9" Type="http://schemas.openxmlformats.org/officeDocument/2006/relationships/image" Target="../media/image16.gif"/><Relationship Id="rId1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cosmos-fp7.eu/"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gif"/><Relationship Id="rId3" Type="http://schemas.openxmlformats.org/officeDocument/2006/relationships/image" Target="../media/image27.png"/><Relationship Id="rId21" Type="http://schemas.openxmlformats.org/officeDocument/2006/relationships/image" Target="../media/image45.jpg"/><Relationship Id="rId7" Type="http://schemas.openxmlformats.org/officeDocument/2006/relationships/image" Target="../media/image31.jpeg"/><Relationship Id="rId12" Type="http://schemas.openxmlformats.org/officeDocument/2006/relationships/image" Target="../media/image36.png"/><Relationship Id="rId17" Type="http://schemas.openxmlformats.org/officeDocument/2006/relationships/image" Target="../media/image41.jpg"/><Relationship Id="rId2" Type="http://schemas.openxmlformats.org/officeDocument/2006/relationships/notesSlide" Target="../notesSlides/notesSlide2.xml"/><Relationship Id="rId16" Type="http://schemas.openxmlformats.org/officeDocument/2006/relationships/image" Target="../media/image40.png"/><Relationship Id="rId20"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30.jpeg"/><Relationship Id="rId11" Type="http://schemas.openxmlformats.org/officeDocument/2006/relationships/image" Target="../media/image35.jpeg"/><Relationship Id="rId5" Type="http://schemas.openxmlformats.org/officeDocument/2006/relationships/image" Target="../media/image29.jpe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jpeg"/><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image" Target="../media/image38.gif"/></Relationships>
</file>

<file path=ppt/slides/_rels/slide9.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png"/><Relationship Id="rId7" Type="http://schemas.openxmlformats.org/officeDocument/2006/relationships/image" Target="../media/image50.gif"/><Relationship Id="rId2" Type="http://schemas.openxmlformats.org/officeDocument/2006/relationships/image" Target="../media/image41.jpg"/><Relationship Id="rId1" Type="http://schemas.openxmlformats.org/officeDocument/2006/relationships/slideLayout" Target="../slideLayouts/slideLayout2.xml"/><Relationship Id="rId6" Type="http://schemas.openxmlformats.org/officeDocument/2006/relationships/image" Target="../media/image49.gif"/><Relationship Id="rId5" Type="http://schemas.openxmlformats.org/officeDocument/2006/relationships/image" Target="../media/image48.jpeg"/><Relationship Id="rId10" Type="http://schemas.openxmlformats.org/officeDocument/2006/relationships/comments" Target="../comments/comment1.xml"/><Relationship Id="rId4" Type="http://schemas.openxmlformats.org/officeDocument/2006/relationships/image" Target="../media/image47.jpeg"/><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smtClean="0"/>
              <a:t>nmrML</a:t>
            </a:r>
            <a:r>
              <a:rPr lang="en-US" dirty="0" smtClean="0"/>
              <a:t>: Standing on the shoulders of Giants</a:t>
            </a:r>
            <a:endParaRPr lang="en-US" dirty="0"/>
          </a:p>
        </p:txBody>
      </p:sp>
      <p:sp>
        <p:nvSpPr>
          <p:cNvPr id="3" name="Subtitle 2"/>
          <p:cNvSpPr>
            <a:spLocks noGrp="1"/>
          </p:cNvSpPr>
          <p:nvPr>
            <p:ph type="subTitle" idx="1"/>
          </p:nvPr>
        </p:nvSpPr>
        <p:spPr/>
        <p:txBody>
          <a:bodyPr/>
          <a:lstStyle/>
          <a:p>
            <a:r>
              <a:rPr lang="en-US" dirty="0"/>
              <a:t>Daniel </a:t>
            </a:r>
            <a:r>
              <a:rPr lang="en-US" dirty="0" err="1"/>
              <a:t>Schober</a:t>
            </a:r>
            <a:r>
              <a:rPr lang="en-US" dirty="0"/>
              <a:t>, </a:t>
            </a:r>
            <a:r>
              <a:rPr lang="en-US" dirty="0" smtClean="0"/>
              <a:t>IPB </a:t>
            </a:r>
            <a:r>
              <a:rPr lang="en-US" dirty="0"/>
              <a:t>Halle</a:t>
            </a:r>
          </a:p>
          <a:p>
            <a:r>
              <a:rPr lang="en-US" dirty="0"/>
              <a:t>for </a:t>
            </a:r>
            <a:r>
              <a:rPr lang="en-US" dirty="0" smtClean="0"/>
              <a:t>COSMOS WP </a:t>
            </a:r>
            <a:r>
              <a:rPr lang="en-US" dirty="0"/>
              <a:t>2</a:t>
            </a:r>
          </a:p>
        </p:txBody>
      </p:sp>
      <p:sp>
        <p:nvSpPr>
          <p:cNvPr id="4" name="Textfeld 3"/>
          <p:cNvSpPr txBox="1"/>
          <p:nvPr/>
        </p:nvSpPr>
        <p:spPr>
          <a:xfrm>
            <a:off x="1371600" y="843224"/>
            <a:ext cx="1944386" cy="340102"/>
          </a:xfrm>
          <a:prstGeom prst="rect">
            <a:avLst/>
          </a:prstGeom>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kern="1200" baseline="30000" dirty="0" smtClean="0">
                <a:solidFill>
                  <a:schemeClr val="bg1"/>
                </a:solidFill>
                <a:latin typeface="Graphik Regular"/>
                <a:ea typeface="+mn-ea"/>
                <a:cs typeface="Graphik Regular"/>
              </a:rPr>
              <a:t>Leibniz-Institut für Pflanzenbiochemie</a:t>
            </a:r>
          </a:p>
        </p:txBody>
      </p:sp>
      <p:pic>
        <p:nvPicPr>
          <p:cNvPr id="5" name="Picture 8"/>
          <p:cNvPicPr>
            <a:picLocks noChangeAspect="1"/>
          </p:cNvPicPr>
          <p:nvPr/>
        </p:nvPicPr>
        <p:blipFill>
          <a:blip r:embed="rId3" cstate="print"/>
          <a:stretch>
            <a:fillRect/>
          </a:stretch>
        </p:blipFill>
        <p:spPr>
          <a:xfrm>
            <a:off x="413055" y="450796"/>
            <a:ext cx="814604" cy="1086138"/>
          </a:xfrm>
          <a:prstGeom prst="rect">
            <a:avLst/>
          </a:prstGeom>
        </p:spPr>
      </p:pic>
      <p:pic>
        <p:nvPicPr>
          <p:cNvPr id="7" name="Grafik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052575" y="6010977"/>
            <a:ext cx="1734099" cy="667628"/>
          </a:xfrm>
          <a:prstGeom prst="rect">
            <a:avLst/>
          </a:prstGeom>
        </p:spPr>
      </p:pic>
    </p:spTree>
    <p:extLst>
      <p:ext uri="{BB962C8B-B14F-4D97-AF65-F5344CB8AC3E}">
        <p14:creationId xmlns:p14="http://schemas.microsoft.com/office/powerpoint/2010/main" val="33920506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Rounded Rectangle 29"/>
          <p:cNvSpPr/>
          <p:nvPr/>
        </p:nvSpPr>
        <p:spPr>
          <a:xfrm>
            <a:off x="431897" y="1799248"/>
            <a:ext cx="4032598" cy="4127566"/>
          </a:xfrm>
          <a:prstGeom prst="round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1350" dirty="0"/>
          </a:p>
        </p:txBody>
      </p:sp>
      <p:sp>
        <p:nvSpPr>
          <p:cNvPr id="92" name="Rounded Rectangle 29"/>
          <p:cNvSpPr/>
          <p:nvPr/>
        </p:nvSpPr>
        <p:spPr>
          <a:xfrm>
            <a:off x="3465803" y="4731002"/>
            <a:ext cx="794820" cy="1044978"/>
          </a:xfrm>
          <a:prstGeom prst="round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1350" dirty="0"/>
          </a:p>
        </p:txBody>
      </p:sp>
      <p:sp>
        <p:nvSpPr>
          <p:cNvPr id="88" name="Rounded Rectangle 29"/>
          <p:cNvSpPr/>
          <p:nvPr/>
        </p:nvSpPr>
        <p:spPr>
          <a:xfrm>
            <a:off x="810638" y="4806801"/>
            <a:ext cx="1312289" cy="1029731"/>
          </a:xfrm>
          <a:prstGeom prst="round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1350" dirty="0"/>
          </a:p>
        </p:txBody>
      </p:sp>
      <p:sp>
        <p:nvSpPr>
          <p:cNvPr id="53" name="Rounded Rectangle 29"/>
          <p:cNvSpPr/>
          <p:nvPr/>
        </p:nvSpPr>
        <p:spPr>
          <a:xfrm>
            <a:off x="4540678" y="1322573"/>
            <a:ext cx="3908378" cy="4604241"/>
          </a:xfrm>
          <a:prstGeom prst="round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1350" dirty="0"/>
          </a:p>
        </p:txBody>
      </p:sp>
      <p:pic>
        <p:nvPicPr>
          <p:cNvPr id="4" name="Grafik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209087" y="1380783"/>
            <a:ext cx="1343113" cy="390264"/>
          </a:xfrm>
          <a:prstGeom prst="rect">
            <a:avLst/>
          </a:prstGeom>
        </p:spPr>
      </p:pic>
      <p:pic>
        <p:nvPicPr>
          <p:cNvPr id="6" name="Grafik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58245" y="2416429"/>
            <a:ext cx="218704" cy="200645"/>
          </a:xfrm>
          <a:prstGeom prst="rect">
            <a:avLst/>
          </a:prstGeom>
        </p:spPr>
      </p:pic>
      <p:pic>
        <p:nvPicPr>
          <p:cNvPr id="8" name="Grafik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528164" y="2931555"/>
            <a:ext cx="138327" cy="150903"/>
          </a:xfrm>
          <a:prstGeom prst="rect">
            <a:avLst/>
          </a:prstGeom>
        </p:spPr>
      </p:pic>
      <p:pic>
        <p:nvPicPr>
          <p:cNvPr id="9" name="Grafik 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643699" y="2461547"/>
            <a:ext cx="1711190" cy="279146"/>
          </a:xfrm>
          <a:prstGeom prst="rect">
            <a:avLst/>
          </a:prstGeom>
        </p:spPr>
      </p:pic>
      <p:pic>
        <p:nvPicPr>
          <p:cNvPr id="10" name="Grafik 9"/>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649950" y="2738965"/>
            <a:ext cx="669458" cy="446306"/>
          </a:xfrm>
          <a:prstGeom prst="rect">
            <a:avLst/>
          </a:prstGeom>
        </p:spPr>
      </p:pic>
      <p:pic>
        <p:nvPicPr>
          <p:cNvPr id="11" name="Grafik 10"/>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926100" y="4028951"/>
            <a:ext cx="645713" cy="259899"/>
          </a:xfrm>
          <a:prstGeom prst="rect">
            <a:avLst/>
          </a:prstGeom>
        </p:spPr>
      </p:pic>
      <p:pic>
        <p:nvPicPr>
          <p:cNvPr id="13" name="Grafik 12"/>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188417" y="4976130"/>
            <a:ext cx="499016" cy="499016"/>
          </a:xfrm>
          <a:prstGeom prst="rect">
            <a:avLst/>
          </a:prstGeom>
        </p:spPr>
      </p:pic>
      <p:pic>
        <p:nvPicPr>
          <p:cNvPr id="12" name="Grafik 11"/>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751268" y="4977978"/>
            <a:ext cx="494958" cy="497168"/>
          </a:xfrm>
          <a:prstGeom prst="rect">
            <a:avLst/>
          </a:prstGeom>
        </p:spPr>
      </p:pic>
      <p:sp>
        <p:nvSpPr>
          <p:cNvPr id="18" name="Rechteck 17"/>
          <p:cNvSpPr/>
          <p:nvPr/>
        </p:nvSpPr>
        <p:spPr>
          <a:xfrm>
            <a:off x="4605352" y="4066787"/>
            <a:ext cx="591814" cy="365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50" dirty="0" err="1">
                <a:latin typeface="Arial" panose="020B0604020202020204" pitchFamily="34" charset="0"/>
                <a:cs typeface="Arial" panose="020B0604020202020204" pitchFamily="34" charset="0"/>
              </a:rPr>
              <a:t>Semantic</a:t>
            </a:r>
            <a:r>
              <a:rPr lang="de-DE" sz="750" dirty="0">
                <a:latin typeface="Arial" panose="020B0604020202020204" pitchFamily="34" charset="0"/>
                <a:cs typeface="Arial" panose="020B0604020202020204" pitchFamily="34" charset="0"/>
              </a:rPr>
              <a:t> </a:t>
            </a:r>
            <a:r>
              <a:rPr lang="de-DE" sz="750" dirty="0" err="1">
                <a:latin typeface="Arial" panose="020B0604020202020204" pitchFamily="34" charset="0"/>
                <a:cs typeface="Arial" panose="020B0604020202020204" pitchFamily="34" charset="0"/>
              </a:rPr>
              <a:t>Validator</a:t>
            </a:r>
            <a:endParaRPr lang="en-US" sz="750" dirty="0">
              <a:latin typeface="Arial" panose="020B0604020202020204" pitchFamily="34" charset="0"/>
              <a:cs typeface="Arial" panose="020B0604020202020204" pitchFamily="34" charset="0"/>
            </a:endParaRPr>
          </a:p>
        </p:txBody>
      </p:sp>
      <p:sp>
        <p:nvSpPr>
          <p:cNvPr id="21" name="Pfeil nach links 20"/>
          <p:cNvSpPr/>
          <p:nvPr/>
        </p:nvSpPr>
        <p:spPr>
          <a:xfrm>
            <a:off x="3739772" y="2189520"/>
            <a:ext cx="788115" cy="19098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00" dirty="0" err="1">
                <a:latin typeface="Arial" panose="020B0604020202020204" pitchFamily="34" charset="0"/>
                <a:cs typeface="Arial" panose="020B0604020202020204" pitchFamily="34" charset="0"/>
              </a:rPr>
              <a:t>constraints</a:t>
            </a:r>
            <a:endParaRPr lang="en-US" sz="600" dirty="0">
              <a:latin typeface="Arial" panose="020B0604020202020204" pitchFamily="34" charset="0"/>
              <a:cs typeface="Arial" panose="020B0604020202020204" pitchFamily="34" charset="0"/>
            </a:endParaRPr>
          </a:p>
        </p:txBody>
      </p:sp>
      <p:pic>
        <p:nvPicPr>
          <p:cNvPr id="23" name="Grafik 22"/>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182202" y="2048722"/>
            <a:ext cx="360990" cy="360990"/>
          </a:xfrm>
          <a:prstGeom prst="rect">
            <a:avLst/>
          </a:prstGeom>
        </p:spPr>
      </p:pic>
      <p:pic>
        <p:nvPicPr>
          <p:cNvPr id="24" name="Grafik 23"/>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17347" y="2532580"/>
            <a:ext cx="455414" cy="386356"/>
          </a:xfrm>
          <a:prstGeom prst="rect">
            <a:avLst/>
          </a:prstGeom>
        </p:spPr>
      </p:pic>
      <p:sp>
        <p:nvSpPr>
          <p:cNvPr id="28" name="Rechteck 27"/>
          <p:cNvSpPr/>
          <p:nvPr/>
        </p:nvSpPr>
        <p:spPr>
          <a:xfrm>
            <a:off x="3010264" y="4019813"/>
            <a:ext cx="642846" cy="426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50" dirty="0">
                <a:latin typeface="Arial" panose="020B0604020202020204" pitchFamily="34" charset="0"/>
                <a:cs typeface="Arial" panose="020B0604020202020204" pitchFamily="34" charset="0"/>
              </a:rPr>
              <a:t>Persistent</a:t>
            </a:r>
          </a:p>
          <a:p>
            <a:pPr algn="ctr"/>
            <a:r>
              <a:rPr lang="de-DE" sz="750" dirty="0">
                <a:latin typeface="Arial" panose="020B0604020202020204" pitchFamily="34" charset="0"/>
                <a:cs typeface="Arial" panose="020B0604020202020204" pitchFamily="34" charset="0"/>
              </a:rPr>
              <a:t>Storage Format</a:t>
            </a:r>
            <a:endParaRPr lang="en-US" sz="750" dirty="0">
              <a:latin typeface="Arial" panose="020B0604020202020204" pitchFamily="34" charset="0"/>
              <a:cs typeface="Arial" panose="020B0604020202020204" pitchFamily="34" charset="0"/>
            </a:endParaRPr>
          </a:p>
        </p:txBody>
      </p:sp>
      <p:sp>
        <p:nvSpPr>
          <p:cNvPr id="32" name="Rechteck 31"/>
          <p:cNvSpPr/>
          <p:nvPr/>
        </p:nvSpPr>
        <p:spPr>
          <a:xfrm>
            <a:off x="2340826" y="2130732"/>
            <a:ext cx="726608" cy="11185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50" dirty="0" err="1">
                <a:latin typeface="Arial" panose="020B0604020202020204" pitchFamily="34" charset="0"/>
                <a:cs typeface="Arial" panose="020B0604020202020204" pitchFamily="34" charset="0"/>
              </a:rPr>
              <a:t>nmrML</a:t>
            </a:r>
            <a:r>
              <a:rPr lang="de-DE" sz="750" dirty="0">
                <a:latin typeface="Arial" panose="020B0604020202020204" pitchFamily="34" charset="0"/>
                <a:cs typeface="Arial" panose="020B0604020202020204" pitchFamily="34" charset="0"/>
              </a:rPr>
              <a:t> </a:t>
            </a:r>
            <a:r>
              <a:rPr lang="de-DE" sz="750" dirty="0" err="1">
                <a:latin typeface="Arial" panose="020B0604020202020204" pitchFamily="34" charset="0"/>
                <a:cs typeface="Arial" panose="020B0604020202020204" pitchFamily="34" charset="0"/>
              </a:rPr>
              <a:t>instance</a:t>
            </a:r>
            <a:endParaRPr lang="de-DE" sz="750" dirty="0">
              <a:latin typeface="Arial" panose="020B0604020202020204" pitchFamily="34" charset="0"/>
              <a:cs typeface="Arial" panose="020B0604020202020204" pitchFamily="34" charset="0"/>
            </a:endParaRPr>
          </a:p>
          <a:p>
            <a:pPr algn="ctr"/>
            <a:endParaRPr lang="de-DE" sz="750" dirty="0">
              <a:latin typeface="Arial" panose="020B0604020202020204" pitchFamily="34" charset="0"/>
              <a:cs typeface="Arial" panose="020B0604020202020204" pitchFamily="34" charset="0"/>
            </a:endParaRPr>
          </a:p>
          <a:p>
            <a:pPr algn="ctr"/>
            <a:r>
              <a:rPr lang="de-DE" sz="750" dirty="0">
                <a:latin typeface="Arial" panose="020B0604020202020204" pitchFamily="34" charset="0"/>
                <a:cs typeface="Arial" panose="020B0604020202020204" pitchFamily="34" charset="0"/>
              </a:rPr>
              <a:t>(Storage &amp; </a:t>
            </a:r>
            <a:r>
              <a:rPr lang="de-DE" sz="750" dirty="0" err="1">
                <a:latin typeface="Arial" panose="020B0604020202020204" pitchFamily="34" charset="0"/>
                <a:cs typeface="Arial" panose="020B0604020202020204" pitchFamily="34" charset="0"/>
              </a:rPr>
              <a:t>exchange</a:t>
            </a:r>
            <a:r>
              <a:rPr lang="de-DE" sz="750" dirty="0">
                <a:latin typeface="Arial" panose="020B0604020202020204" pitchFamily="34" charset="0"/>
                <a:cs typeface="Arial" panose="020B0604020202020204" pitchFamily="34" charset="0"/>
              </a:rPr>
              <a:t> </a:t>
            </a:r>
            <a:r>
              <a:rPr lang="de-DE" sz="750" dirty="0" err="1">
                <a:latin typeface="Arial" panose="020B0604020202020204" pitchFamily="34" charset="0"/>
                <a:cs typeface="Arial" panose="020B0604020202020204" pitchFamily="34" charset="0"/>
              </a:rPr>
              <a:t>syntax</a:t>
            </a:r>
            <a:r>
              <a:rPr lang="de-DE" sz="750" dirty="0">
                <a:latin typeface="Arial" panose="020B0604020202020204" pitchFamily="34" charset="0"/>
                <a:cs typeface="Arial" panose="020B0604020202020204" pitchFamily="34" charset="0"/>
              </a:rPr>
              <a:t>)</a:t>
            </a:r>
            <a:endParaRPr lang="en-US" sz="750" dirty="0">
              <a:latin typeface="Arial" panose="020B0604020202020204" pitchFamily="34" charset="0"/>
              <a:cs typeface="Arial" panose="020B0604020202020204" pitchFamily="34" charset="0"/>
            </a:endParaRPr>
          </a:p>
        </p:txBody>
      </p:sp>
      <p:sp>
        <p:nvSpPr>
          <p:cNvPr id="33" name="Rechteck 32"/>
          <p:cNvSpPr/>
          <p:nvPr/>
        </p:nvSpPr>
        <p:spPr>
          <a:xfrm>
            <a:off x="4635611" y="2082260"/>
            <a:ext cx="483282" cy="319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50" dirty="0" err="1">
                <a:latin typeface="Arial" panose="020B0604020202020204" pitchFamily="34" charset="0"/>
                <a:cs typeface="Arial" panose="020B0604020202020204" pitchFamily="34" charset="0"/>
              </a:rPr>
              <a:t>nmrML</a:t>
            </a:r>
            <a:endParaRPr lang="en-US" sz="750" dirty="0">
              <a:latin typeface="Arial" panose="020B0604020202020204" pitchFamily="34" charset="0"/>
              <a:cs typeface="Arial" panose="020B0604020202020204" pitchFamily="34" charset="0"/>
            </a:endParaRPr>
          </a:p>
        </p:txBody>
      </p:sp>
      <p:sp>
        <p:nvSpPr>
          <p:cNvPr id="36" name="Rechteck 35"/>
          <p:cNvSpPr/>
          <p:nvPr/>
        </p:nvSpPr>
        <p:spPr>
          <a:xfrm>
            <a:off x="2368880" y="5142970"/>
            <a:ext cx="650980" cy="286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50" dirty="0">
                <a:latin typeface="Arial" panose="020B0604020202020204" pitchFamily="34" charset="0"/>
                <a:cs typeface="Arial" panose="020B0604020202020204" pitchFamily="34" charset="0"/>
              </a:rPr>
              <a:t>Converters</a:t>
            </a:r>
            <a:endParaRPr lang="en-US" sz="750" dirty="0">
              <a:latin typeface="Arial" panose="020B0604020202020204" pitchFamily="34" charset="0"/>
              <a:cs typeface="Arial" panose="020B0604020202020204" pitchFamily="34" charset="0"/>
            </a:endParaRPr>
          </a:p>
        </p:txBody>
      </p:sp>
      <p:sp>
        <p:nvSpPr>
          <p:cNvPr id="37" name="Rechteck 36"/>
          <p:cNvSpPr/>
          <p:nvPr/>
        </p:nvSpPr>
        <p:spPr>
          <a:xfrm>
            <a:off x="4636817" y="2808640"/>
            <a:ext cx="498545" cy="273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50" dirty="0" err="1">
                <a:latin typeface="Arial" panose="020B0604020202020204" pitchFamily="34" charset="0"/>
                <a:cs typeface="Arial" panose="020B0604020202020204" pitchFamily="34" charset="0"/>
              </a:rPr>
              <a:t>nmrCV</a:t>
            </a:r>
            <a:endParaRPr lang="de-DE" sz="750" dirty="0">
              <a:latin typeface="Arial" panose="020B0604020202020204" pitchFamily="34" charset="0"/>
              <a:cs typeface="Arial" panose="020B0604020202020204" pitchFamily="34" charset="0"/>
            </a:endParaRPr>
          </a:p>
        </p:txBody>
      </p:sp>
      <p:sp>
        <p:nvSpPr>
          <p:cNvPr id="38" name="Pfeil nach rechts 37"/>
          <p:cNvSpPr/>
          <p:nvPr/>
        </p:nvSpPr>
        <p:spPr>
          <a:xfrm>
            <a:off x="1634747" y="4124069"/>
            <a:ext cx="682484" cy="2356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00" dirty="0" err="1">
                <a:latin typeface="Arial" panose="020B0604020202020204" pitchFamily="34" charset="0"/>
                <a:cs typeface="Arial" panose="020B0604020202020204" pitchFamily="34" charset="0"/>
              </a:rPr>
              <a:t>queries</a:t>
            </a:r>
            <a:endParaRPr lang="en-US" sz="600" dirty="0">
              <a:latin typeface="Arial" panose="020B0604020202020204" pitchFamily="34" charset="0"/>
              <a:cs typeface="Arial" panose="020B0604020202020204" pitchFamily="34" charset="0"/>
            </a:endParaRPr>
          </a:p>
        </p:txBody>
      </p:sp>
      <p:pic>
        <p:nvPicPr>
          <p:cNvPr id="39" name="Grafik 38"/>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913803" y="4003526"/>
            <a:ext cx="612481" cy="458769"/>
          </a:xfrm>
          <a:prstGeom prst="rect">
            <a:avLst/>
          </a:prstGeom>
        </p:spPr>
      </p:pic>
      <p:pic>
        <p:nvPicPr>
          <p:cNvPr id="40" name="Grafik 39"/>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1470901" y="2187241"/>
            <a:ext cx="520265" cy="447428"/>
          </a:xfrm>
          <a:prstGeom prst="rect">
            <a:avLst/>
          </a:prstGeom>
        </p:spPr>
      </p:pic>
      <p:sp>
        <p:nvSpPr>
          <p:cNvPr id="41" name="Pfeil nach rechts 40"/>
          <p:cNvSpPr/>
          <p:nvPr/>
        </p:nvSpPr>
        <p:spPr>
          <a:xfrm>
            <a:off x="1408066" y="2525794"/>
            <a:ext cx="834563" cy="3931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00" dirty="0" err="1">
                <a:latin typeface="Arial" panose="020B0604020202020204" pitchFamily="34" charset="0"/>
                <a:cs typeface="Arial" panose="020B0604020202020204" pitchFamily="34" charset="0"/>
              </a:rPr>
              <a:t>guided</a:t>
            </a:r>
            <a:r>
              <a:rPr lang="de-DE" sz="600" dirty="0">
                <a:latin typeface="Arial" panose="020B0604020202020204" pitchFamily="34" charset="0"/>
                <a:cs typeface="Arial" panose="020B0604020202020204" pitchFamily="34" charset="0"/>
              </a:rPr>
              <a:t> </a:t>
            </a:r>
          </a:p>
          <a:p>
            <a:pPr algn="ctr"/>
            <a:r>
              <a:rPr lang="de-DE" sz="600" dirty="0" err="1">
                <a:latin typeface="Arial" panose="020B0604020202020204" pitchFamily="34" charset="0"/>
                <a:cs typeface="Arial" panose="020B0604020202020204" pitchFamily="34" charset="0"/>
              </a:rPr>
              <a:t>data</a:t>
            </a:r>
            <a:r>
              <a:rPr lang="de-DE" sz="600" dirty="0">
                <a:latin typeface="Arial" panose="020B0604020202020204" pitchFamily="34" charset="0"/>
                <a:cs typeface="Arial" panose="020B0604020202020204" pitchFamily="34" charset="0"/>
              </a:rPr>
              <a:t> </a:t>
            </a:r>
            <a:r>
              <a:rPr lang="de-DE" sz="600" dirty="0" err="1">
                <a:latin typeface="Arial" panose="020B0604020202020204" pitchFamily="34" charset="0"/>
                <a:cs typeface="Arial" panose="020B0604020202020204" pitchFamily="34" charset="0"/>
              </a:rPr>
              <a:t>submission</a:t>
            </a:r>
            <a:endParaRPr lang="en-US" sz="600" dirty="0">
              <a:latin typeface="Arial" panose="020B0604020202020204" pitchFamily="34" charset="0"/>
              <a:cs typeface="Arial" panose="020B0604020202020204" pitchFamily="34" charset="0"/>
            </a:endParaRPr>
          </a:p>
        </p:txBody>
      </p:sp>
      <p:sp>
        <p:nvSpPr>
          <p:cNvPr id="42" name="Rechteck 41"/>
          <p:cNvSpPr/>
          <p:nvPr/>
        </p:nvSpPr>
        <p:spPr>
          <a:xfrm>
            <a:off x="6619201" y="4023114"/>
            <a:ext cx="518501" cy="7295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50" dirty="0">
                <a:latin typeface="Arial" panose="020B0604020202020204" pitchFamily="34" charset="0"/>
                <a:cs typeface="Arial" panose="020B0604020202020204" pitchFamily="34" charset="0"/>
              </a:rPr>
              <a:t>Rules &amp; X Path</a:t>
            </a:r>
            <a:endParaRPr lang="en-US" sz="750" dirty="0">
              <a:latin typeface="Arial" panose="020B0604020202020204" pitchFamily="34" charset="0"/>
              <a:cs typeface="Arial" panose="020B0604020202020204" pitchFamily="34" charset="0"/>
            </a:endParaRPr>
          </a:p>
        </p:txBody>
      </p:sp>
      <p:pic>
        <p:nvPicPr>
          <p:cNvPr id="43" name="Grafik 42"/>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1540190" y="2878912"/>
            <a:ext cx="409917" cy="242510"/>
          </a:xfrm>
          <a:prstGeom prst="rect">
            <a:avLst/>
          </a:prstGeom>
        </p:spPr>
      </p:pic>
      <p:sp>
        <p:nvSpPr>
          <p:cNvPr id="45" name="Pfeil nach links 44"/>
          <p:cNvSpPr/>
          <p:nvPr/>
        </p:nvSpPr>
        <p:spPr>
          <a:xfrm>
            <a:off x="5654977" y="2257240"/>
            <a:ext cx="946164" cy="78910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25" dirty="0" err="1">
                <a:latin typeface="Arial" panose="020B0604020202020204" pitchFamily="34" charset="0"/>
                <a:cs typeface="Arial" panose="020B0604020202020204" pitchFamily="34" charset="0"/>
              </a:rPr>
              <a:t>a</a:t>
            </a:r>
            <a:r>
              <a:rPr lang="de-DE" sz="825" dirty="0" err="1" smtClean="0">
                <a:latin typeface="Arial" panose="020B0604020202020204" pitchFamily="34" charset="0"/>
                <a:cs typeface="Arial" panose="020B0604020202020204" pitchFamily="34" charset="0"/>
              </a:rPr>
              <a:t>pprove</a:t>
            </a:r>
            <a:r>
              <a:rPr lang="en-US" sz="825" dirty="0" smtClean="0">
                <a:latin typeface="Arial" panose="020B0604020202020204" pitchFamily="34" charset="0"/>
                <a:cs typeface="Arial" panose="020B0604020202020204" pitchFamily="34" charset="0"/>
              </a:rPr>
              <a:t>s</a:t>
            </a:r>
            <a:endParaRPr lang="de-DE" sz="825" dirty="0" smtClean="0">
              <a:latin typeface="Arial" panose="020B0604020202020204" pitchFamily="34" charset="0"/>
              <a:cs typeface="Arial" panose="020B0604020202020204" pitchFamily="34" charset="0"/>
            </a:endParaRPr>
          </a:p>
        </p:txBody>
      </p:sp>
      <p:pic>
        <p:nvPicPr>
          <p:cNvPr id="51" name="Grafik 50"/>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5188417" y="3134634"/>
            <a:ext cx="368738" cy="264649"/>
          </a:xfrm>
          <a:prstGeom prst="rect">
            <a:avLst/>
          </a:prstGeom>
        </p:spPr>
      </p:pic>
      <p:pic>
        <p:nvPicPr>
          <p:cNvPr id="7" name="Grafik 6"/>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4855225" y="3121422"/>
            <a:ext cx="285956" cy="285956"/>
          </a:xfrm>
          <a:prstGeom prst="rect">
            <a:avLst/>
          </a:prstGeom>
        </p:spPr>
      </p:pic>
      <p:sp>
        <p:nvSpPr>
          <p:cNvPr id="52" name="Pfeil nach links 51"/>
          <p:cNvSpPr/>
          <p:nvPr/>
        </p:nvSpPr>
        <p:spPr>
          <a:xfrm>
            <a:off x="3750801" y="2799678"/>
            <a:ext cx="801962" cy="19098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00" dirty="0" err="1">
                <a:latin typeface="Arial" panose="020B0604020202020204" pitchFamily="34" charset="0"/>
                <a:cs typeface="Arial" panose="020B0604020202020204" pitchFamily="34" charset="0"/>
              </a:rPr>
              <a:t>provides</a:t>
            </a:r>
            <a:r>
              <a:rPr lang="de-DE" sz="600" dirty="0">
                <a:latin typeface="Arial" panose="020B0604020202020204" pitchFamily="34" charset="0"/>
                <a:cs typeface="Arial" panose="020B0604020202020204" pitchFamily="34" charset="0"/>
              </a:rPr>
              <a:t>  </a:t>
            </a:r>
            <a:r>
              <a:rPr lang="de-DE" sz="600" dirty="0" err="1">
                <a:latin typeface="Arial" panose="020B0604020202020204" pitchFamily="34" charset="0"/>
                <a:cs typeface="Arial" panose="020B0604020202020204" pitchFamily="34" charset="0"/>
              </a:rPr>
              <a:t>terms</a:t>
            </a:r>
            <a:endParaRPr lang="en-US" sz="600" dirty="0">
              <a:latin typeface="Arial" panose="020B0604020202020204" pitchFamily="34" charset="0"/>
              <a:cs typeface="Arial" panose="020B0604020202020204" pitchFamily="34" charset="0"/>
            </a:endParaRPr>
          </a:p>
        </p:txBody>
      </p:sp>
      <p:pic>
        <p:nvPicPr>
          <p:cNvPr id="55" name="Grafik 54"/>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3277286" y="2706945"/>
            <a:ext cx="211807" cy="339401"/>
          </a:xfrm>
          <a:prstGeom prst="rect">
            <a:avLst/>
          </a:prstGeom>
        </p:spPr>
      </p:pic>
      <p:sp>
        <p:nvSpPr>
          <p:cNvPr id="2" name="Textfeld 1"/>
          <p:cNvSpPr txBox="1"/>
          <p:nvPr/>
        </p:nvSpPr>
        <p:spPr>
          <a:xfrm>
            <a:off x="5135362" y="1778674"/>
            <a:ext cx="1402948" cy="230832"/>
          </a:xfrm>
          <a:prstGeom prst="rect">
            <a:avLst/>
          </a:prstGeom>
          <a:noFill/>
        </p:spPr>
        <p:txBody>
          <a:bodyPr wrap="none" rtlCol="0">
            <a:spAutoFit/>
          </a:bodyPr>
          <a:lstStyle/>
          <a:p>
            <a:r>
              <a:rPr lang="de-DE" sz="900" dirty="0" smtClean="0">
                <a:latin typeface="Arial" panose="020B0604020202020204" pitchFamily="34" charset="0"/>
                <a:cs typeface="Arial" panose="020B0604020202020204" pitchFamily="34" charset="0"/>
              </a:rPr>
              <a:t>Standards </a:t>
            </a:r>
            <a:r>
              <a:rPr lang="de-DE" sz="900" dirty="0" err="1">
                <a:latin typeface="Arial" panose="020B0604020202020204" pitchFamily="34" charset="0"/>
                <a:cs typeface="Arial" panose="020B0604020202020204" pitchFamily="34" charset="0"/>
              </a:rPr>
              <a:t>development</a:t>
            </a:r>
            <a:endParaRPr lang="en-US" sz="900" dirty="0">
              <a:latin typeface="Arial" panose="020B0604020202020204" pitchFamily="34" charset="0"/>
              <a:cs typeface="Arial" panose="020B0604020202020204" pitchFamily="34" charset="0"/>
            </a:endParaRPr>
          </a:p>
        </p:txBody>
      </p:sp>
      <p:pic>
        <p:nvPicPr>
          <p:cNvPr id="47" name="Grafik 46"/>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a:xfrm>
            <a:off x="2472848" y="4010609"/>
            <a:ext cx="462564" cy="462564"/>
          </a:xfrm>
          <a:prstGeom prst="rect">
            <a:avLst/>
          </a:prstGeom>
        </p:spPr>
      </p:pic>
      <p:sp>
        <p:nvSpPr>
          <p:cNvPr id="26" name="Pfeil nach unten 25"/>
          <p:cNvSpPr/>
          <p:nvPr/>
        </p:nvSpPr>
        <p:spPr>
          <a:xfrm>
            <a:off x="2627809" y="3295002"/>
            <a:ext cx="185282" cy="4980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Pfeil nach links 49"/>
          <p:cNvSpPr/>
          <p:nvPr/>
        </p:nvSpPr>
        <p:spPr>
          <a:xfrm>
            <a:off x="3770822" y="4168733"/>
            <a:ext cx="781941" cy="19098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00" dirty="0" err="1">
                <a:latin typeface="Arial" panose="020B0604020202020204" pitchFamily="34" charset="0"/>
                <a:cs typeface="Arial" panose="020B0604020202020204" pitchFamily="34" charset="0"/>
              </a:rPr>
              <a:t>validates</a:t>
            </a:r>
            <a:endParaRPr lang="en-US" sz="600" dirty="0">
              <a:latin typeface="Arial" panose="020B0604020202020204" pitchFamily="34" charset="0"/>
              <a:cs typeface="Arial" panose="020B0604020202020204" pitchFamily="34" charset="0"/>
            </a:endParaRPr>
          </a:p>
        </p:txBody>
      </p:sp>
      <p:sp>
        <p:nvSpPr>
          <p:cNvPr id="56" name="Pfeil nach links 55"/>
          <p:cNvSpPr/>
          <p:nvPr/>
        </p:nvSpPr>
        <p:spPr>
          <a:xfrm>
            <a:off x="5236215" y="4151589"/>
            <a:ext cx="485016" cy="19098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00" dirty="0" err="1">
                <a:latin typeface="Arial" panose="020B0604020202020204" pitchFamily="34" charset="0"/>
                <a:cs typeface="Arial" panose="020B0604020202020204" pitchFamily="34" charset="0"/>
              </a:rPr>
              <a:t>used</a:t>
            </a:r>
            <a:r>
              <a:rPr lang="de-DE" sz="600" dirty="0">
                <a:latin typeface="Arial" panose="020B0604020202020204" pitchFamily="34" charset="0"/>
                <a:cs typeface="Arial" panose="020B0604020202020204" pitchFamily="34" charset="0"/>
              </a:rPr>
              <a:t> in</a:t>
            </a:r>
            <a:endParaRPr lang="en-US" sz="600" dirty="0">
              <a:latin typeface="Arial" panose="020B0604020202020204" pitchFamily="34" charset="0"/>
              <a:cs typeface="Arial" panose="020B0604020202020204" pitchFamily="34" charset="0"/>
            </a:endParaRPr>
          </a:p>
        </p:txBody>
      </p:sp>
      <p:sp>
        <p:nvSpPr>
          <p:cNvPr id="57" name="Pfeil nach unten 56"/>
          <p:cNvSpPr/>
          <p:nvPr/>
        </p:nvSpPr>
        <p:spPr>
          <a:xfrm>
            <a:off x="4840296" y="4518455"/>
            <a:ext cx="154870" cy="3770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9" name="Textfeld 58"/>
          <p:cNvSpPr txBox="1"/>
          <p:nvPr/>
        </p:nvSpPr>
        <p:spPr>
          <a:xfrm>
            <a:off x="1123714" y="1815478"/>
            <a:ext cx="1428596" cy="230832"/>
          </a:xfrm>
          <a:prstGeom prst="rect">
            <a:avLst/>
          </a:prstGeom>
          <a:noFill/>
        </p:spPr>
        <p:txBody>
          <a:bodyPr wrap="none" rtlCol="0">
            <a:spAutoFit/>
          </a:bodyPr>
          <a:lstStyle/>
          <a:p>
            <a:r>
              <a:rPr lang="de-DE" sz="900" b="1" dirty="0" smtClean="0">
                <a:latin typeface="Arial" panose="020B0604020202020204" pitchFamily="34" charset="0"/>
                <a:cs typeface="Arial" panose="020B0604020202020204" pitchFamily="34" charset="0"/>
              </a:rPr>
              <a:t>Standards </a:t>
            </a:r>
            <a:r>
              <a:rPr lang="de-DE" sz="900" b="1" dirty="0" err="1">
                <a:latin typeface="Arial" panose="020B0604020202020204" pitchFamily="34" charset="0"/>
                <a:cs typeface="Arial" panose="020B0604020202020204" pitchFamily="34" charset="0"/>
              </a:rPr>
              <a:t>deployment</a:t>
            </a:r>
            <a:endParaRPr lang="en-US" sz="900" b="1" dirty="0">
              <a:latin typeface="Arial" panose="020B0604020202020204" pitchFamily="34" charset="0"/>
              <a:cs typeface="Arial" panose="020B0604020202020204" pitchFamily="34" charset="0"/>
            </a:endParaRPr>
          </a:p>
        </p:txBody>
      </p:sp>
      <p:sp>
        <p:nvSpPr>
          <p:cNvPr id="30" name="Pfeil nach unten 29"/>
          <p:cNvSpPr/>
          <p:nvPr/>
        </p:nvSpPr>
        <p:spPr>
          <a:xfrm flipV="1">
            <a:off x="3030466" y="4546355"/>
            <a:ext cx="148854" cy="5311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Pfeil nach links 59"/>
          <p:cNvSpPr/>
          <p:nvPr/>
        </p:nvSpPr>
        <p:spPr>
          <a:xfrm>
            <a:off x="1797316" y="5197196"/>
            <a:ext cx="508329" cy="19749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00" dirty="0" err="1">
                <a:latin typeface="Arial" panose="020B0604020202020204" pitchFamily="34" charset="0"/>
                <a:cs typeface="Arial" panose="020B0604020202020204" pitchFamily="34" charset="0"/>
              </a:rPr>
              <a:t>support</a:t>
            </a:r>
            <a:endParaRPr lang="en-US" sz="600" dirty="0">
              <a:latin typeface="Arial" panose="020B0604020202020204" pitchFamily="34" charset="0"/>
              <a:cs typeface="Arial" panose="020B0604020202020204" pitchFamily="34" charset="0"/>
            </a:endParaRPr>
          </a:p>
        </p:txBody>
      </p:sp>
      <p:pic>
        <p:nvPicPr>
          <p:cNvPr id="62" name="Grafik 61"/>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5766886" y="4170368"/>
            <a:ext cx="777281" cy="536637"/>
          </a:xfrm>
          <a:prstGeom prst="rect">
            <a:avLst/>
          </a:prstGeom>
        </p:spPr>
      </p:pic>
      <p:pic>
        <p:nvPicPr>
          <p:cNvPr id="63" name="Grafik 62"/>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5660922" y="4971150"/>
            <a:ext cx="741009" cy="503996"/>
          </a:xfrm>
          <a:prstGeom prst="rect">
            <a:avLst/>
          </a:prstGeom>
        </p:spPr>
      </p:pic>
      <p:pic>
        <p:nvPicPr>
          <p:cNvPr id="64" name="Grafik 63"/>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a:xfrm>
            <a:off x="3623991" y="5356505"/>
            <a:ext cx="484772" cy="363111"/>
          </a:xfrm>
          <a:prstGeom prst="rect">
            <a:avLst/>
          </a:prstGeom>
        </p:spPr>
      </p:pic>
      <p:pic>
        <p:nvPicPr>
          <p:cNvPr id="79" name="Grafik 78"/>
          <p:cNvPicPr>
            <a:picLocks noChangeAspect="1"/>
          </p:cNvPicPr>
          <p:nvPr/>
        </p:nvPicPr>
        <p:blipFill>
          <a:blip r:embed="rId22" cstate="email">
            <a:extLst>
              <a:ext uri="{28A0092B-C50C-407E-A947-70E740481C1C}">
                <a14:useLocalDpi xmlns:a14="http://schemas.microsoft.com/office/drawing/2010/main" val="0"/>
              </a:ext>
            </a:extLst>
          </a:blip>
          <a:stretch>
            <a:fillRect/>
          </a:stretch>
        </p:blipFill>
        <p:spPr>
          <a:xfrm>
            <a:off x="1298491" y="4982763"/>
            <a:ext cx="248939" cy="145398"/>
          </a:xfrm>
          <a:prstGeom prst="rect">
            <a:avLst/>
          </a:prstGeom>
        </p:spPr>
      </p:pic>
      <p:pic>
        <p:nvPicPr>
          <p:cNvPr id="80" name="Grafik 79"/>
          <p:cNvPicPr>
            <a:picLocks noChangeAspect="1"/>
          </p:cNvPicPr>
          <p:nvPr/>
        </p:nvPicPr>
        <p:blipFill>
          <a:blip r:embed="rId23" cstate="email">
            <a:extLst>
              <a:ext uri="{28A0092B-C50C-407E-A947-70E740481C1C}">
                <a14:useLocalDpi xmlns:a14="http://schemas.microsoft.com/office/drawing/2010/main" val="0"/>
              </a:ext>
            </a:extLst>
          </a:blip>
          <a:stretch>
            <a:fillRect/>
          </a:stretch>
        </p:blipFill>
        <p:spPr>
          <a:xfrm>
            <a:off x="1275614" y="5452514"/>
            <a:ext cx="222578" cy="176820"/>
          </a:xfrm>
          <a:prstGeom prst="rect">
            <a:avLst/>
          </a:prstGeom>
        </p:spPr>
      </p:pic>
      <p:pic>
        <p:nvPicPr>
          <p:cNvPr id="81" name="Grafik 80"/>
          <p:cNvPicPr>
            <a:picLocks noChangeAspect="1"/>
          </p:cNvPicPr>
          <p:nvPr/>
        </p:nvPicPr>
        <p:blipFill>
          <a:blip r:embed="rId24" cstate="email">
            <a:extLst>
              <a:ext uri="{28A0092B-C50C-407E-A947-70E740481C1C}">
                <a14:useLocalDpi xmlns:a14="http://schemas.microsoft.com/office/drawing/2010/main" val="0"/>
              </a:ext>
            </a:extLst>
          </a:blip>
          <a:stretch>
            <a:fillRect/>
          </a:stretch>
        </p:blipFill>
        <p:spPr>
          <a:xfrm>
            <a:off x="887102" y="5458047"/>
            <a:ext cx="302549" cy="165753"/>
          </a:xfrm>
          <a:prstGeom prst="rect">
            <a:avLst/>
          </a:prstGeom>
        </p:spPr>
      </p:pic>
      <p:pic>
        <p:nvPicPr>
          <p:cNvPr id="82" name="Grafik 81"/>
          <p:cNvPicPr>
            <a:picLocks noChangeAspect="1"/>
          </p:cNvPicPr>
          <p:nvPr/>
        </p:nvPicPr>
        <p:blipFill>
          <a:blip r:embed="rId25" cstate="email">
            <a:extLst>
              <a:ext uri="{28A0092B-C50C-407E-A947-70E740481C1C}">
                <a14:useLocalDpi xmlns:a14="http://schemas.microsoft.com/office/drawing/2010/main" val="0"/>
              </a:ext>
            </a:extLst>
          </a:blip>
          <a:stretch>
            <a:fillRect/>
          </a:stretch>
        </p:blipFill>
        <p:spPr>
          <a:xfrm>
            <a:off x="1290272" y="5659509"/>
            <a:ext cx="215465" cy="48949"/>
          </a:xfrm>
          <a:prstGeom prst="rect">
            <a:avLst/>
          </a:prstGeom>
        </p:spPr>
      </p:pic>
      <p:pic>
        <p:nvPicPr>
          <p:cNvPr id="83" name="Grafik 82"/>
          <p:cNvPicPr>
            <a:picLocks noChangeAspect="1"/>
          </p:cNvPicPr>
          <p:nvPr/>
        </p:nvPicPr>
        <p:blipFill>
          <a:blip r:embed="rId26" cstate="email">
            <a:extLst>
              <a:ext uri="{28A0092B-C50C-407E-A947-70E740481C1C}">
                <a14:useLocalDpi xmlns:a14="http://schemas.microsoft.com/office/drawing/2010/main" val="0"/>
              </a:ext>
            </a:extLst>
          </a:blip>
          <a:stretch>
            <a:fillRect/>
          </a:stretch>
        </p:blipFill>
        <p:spPr>
          <a:xfrm>
            <a:off x="921680" y="5014680"/>
            <a:ext cx="270863" cy="243161"/>
          </a:xfrm>
          <a:prstGeom prst="rect">
            <a:avLst/>
          </a:prstGeom>
        </p:spPr>
      </p:pic>
      <p:pic>
        <p:nvPicPr>
          <p:cNvPr id="84" name="Grafik 83"/>
          <p:cNvPicPr>
            <a:picLocks noChangeAspect="1"/>
          </p:cNvPicPr>
          <p:nvPr/>
        </p:nvPicPr>
        <p:blipFill>
          <a:blip r:embed="rId27" cstate="email">
            <a:extLst>
              <a:ext uri="{28A0092B-C50C-407E-A947-70E740481C1C}">
                <a14:useLocalDpi xmlns:a14="http://schemas.microsoft.com/office/drawing/2010/main" val="0"/>
              </a:ext>
            </a:extLst>
          </a:blip>
          <a:stretch>
            <a:fillRect/>
          </a:stretch>
        </p:blipFill>
        <p:spPr>
          <a:xfrm>
            <a:off x="1624268" y="4982073"/>
            <a:ext cx="365580" cy="138599"/>
          </a:xfrm>
          <a:prstGeom prst="rect">
            <a:avLst/>
          </a:prstGeom>
        </p:spPr>
      </p:pic>
      <p:pic>
        <p:nvPicPr>
          <p:cNvPr id="85" name="Grafik 84"/>
          <p:cNvPicPr>
            <a:picLocks noChangeAspect="1"/>
          </p:cNvPicPr>
          <p:nvPr/>
        </p:nvPicPr>
        <p:blipFill>
          <a:blip r:embed="rId28" cstate="email">
            <a:extLst>
              <a:ext uri="{28A0092B-C50C-407E-A947-70E740481C1C}">
                <a14:useLocalDpi xmlns:a14="http://schemas.microsoft.com/office/drawing/2010/main" val="0"/>
              </a:ext>
            </a:extLst>
          </a:blip>
          <a:stretch>
            <a:fillRect/>
          </a:stretch>
        </p:blipFill>
        <p:spPr>
          <a:xfrm>
            <a:off x="1538293" y="5458047"/>
            <a:ext cx="249615" cy="199899"/>
          </a:xfrm>
          <a:prstGeom prst="rect">
            <a:avLst/>
          </a:prstGeom>
        </p:spPr>
      </p:pic>
      <p:sp>
        <p:nvSpPr>
          <p:cNvPr id="87" name="Textfeld 86"/>
          <p:cNvSpPr txBox="1"/>
          <p:nvPr/>
        </p:nvSpPr>
        <p:spPr>
          <a:xfrm>
            <a:off x="880137" y="4829189"/>
            <a:ext cx="434734" cy="230832"/>
          </a:xfrm>
          <a:prstGeom prst="rect">
            <a:avLst/>
          </a:prstGeom>
          <a:noFill/>
        </p:spPr>
        <p:txBody>
          <a:bodyPr wrap="none" rtlCol="0">
            <a:spAutoFit/>
          </a:bodyPr>
          <a:lstStyle/>
          <a:p>
            <a:r>
              <a:rPr lang="de-DE" sz="900" dirty="0"/>
              <a:t>Tools</a:t>
            </a:r>
            <a:endParaRPr lang="en-US" sz="900" dirty="0"/>
          </a:p>
        </p:txBody>
      </p:sp>
      <p:pic>
        <p:nvPicPr>
          <p:cNvPr id="89" name="Grafik 88"/>
          <p:cNvPicPr>
            <a:picLocks noChangeAspect="1"/>
          </p:cNvPicPr>
          <p:nvPr/>
        </p:nvPicPr>
        <p:blipFill>
          <a:blip r:embed="rId29" cstate="email">
            <a:extLst>
              <a:ext uri="{28A0092B-C50C-407E-A947-70E740481C1C}">
                <a14:useLocalDpi xmlns:a14="http://schemas.microsoft.com/office/drawing/2010/main" val="0"/>
              </a:ext>
            </a:extLst>
          </a:blip>
          <a:stretch>
            <a:fillRect/>
          </a:stretch>
        </p:blipFill>
        <p:spPr>
          <a:xfrm>
            <a:off x="3647778" y="5097422"/>
            <a:ext cx="245868" cy="160300"/>
          </a:xfrm>
          <a:prstGeom prst="rect">
            <a:avLst/>
          </a:prstGeom>
        </p:spPr>
      </p:pic>
      <p:pic>
        <p:nvPicPr>
          <p:cNvPr id="90" name="Grafik 89"/>
          <p:cNvPicPr>
            <a:picLocks noChangeAspect="1"/>
          </p:cNvPicPr>
          <p:nvPr/>
        </p:nvPicPr>
        <p:blipFill>
          <a:blip r:embed="rId30" cstate="email">
            <a:extLst>
              <a:ext uri="{28A0092B-C50C-407E-A947-70E740481C1C}">
                <a14:useLocalDpi xmlns:a14="http://schemas.microsoft.com/office/drawing/2010/main" val="0"/>
              </a:ext>
            </a:extLst>
          </a:blip>
          <a:stretch>
            <a:fillRect/>
          </a:stretch>
        </p:blipFill>
        <p:spPr>
          <a:xfrm>
            <a:off x="3942791" y="5029463"/>
            <a:ext cx="230058" cy="230058"/>
          </a:xfrm>
          <a:prstGeom prst="rect">
            <a:avLst/>
          </a:prstGeom>
        </p:spPr>
      </p:pic>
      <p:sp>
        <p:nvSpPr>
          <p:cNvPr id="91" name="Textfeld 90"/>
          <p:cNvSpPr txBox="1"/>
          <p:nvPr/>
        </p:nvSpPr>
        <p:spPr>
          <a:xfrm>
            <a:off x="3460639" y="4803545"/>
            <a:ext cx="851515" cy="230832"/>
          </a:xfrm>
          <a:prstGeom prst="rect">
            <a:avLst/>
          </a:prstGeom>
          <a:noFill/>
        </p:spPr>
        <p:txBody>
          <a:bodyPr wrap="none" rtlCol="0">
            <a:spAutoFit/>
          </a:bodyPr>
          <a:lstStyle/>
          <a:p>
            <a:r>
              <a:rPr lang="de-DE" sz="900" dirty="0"/>
              <a:t>Open Formats</a:t>
            </a:r>
            <a:endParaRPr lang="en-US" sz="900" dirty="0"/>
          </a:p>
        </p:txBody>
      </p:sp>
      <p:sp>
        <p:nvSpPr>
          <p:cNvPr id="95" name="Pfeil nach links 94"/>
          <p:cNvSpPr/>
          <p:nvPr/>
        </p:nvSpPr>
        <p:spPr>
          <a:xfrm flipH="1">
            <a:off x="3113665" y="5208859"/>
            <a:ext cx="499219" cy="2078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00" dirty="0" err="1">
                <a:latin typeface="Arial" panose="020B0604020202020204" pitchFamily="34" charset="0"/>
                <a:cs typeface="Arial" panose="020B0604020202020204" pitchFamily="34" charset="0"/>
              </a:rPr>
              <a:t>support</a:t>
            </a:r>
            <a:endParaRPr lang="en-US" sz="600" dirty="0">
              <a:latin typeface="Arial" panose="020B0604020202020204" pitchFamily="34" charset="0"/>
              <a:cs typeface="Arial" panose="020B0604020202020204" pitchFamily="34" charset="0"/>
            </a:endParaRPr>
          </a:p>
        </p:txBody>
      </p:sp>
      <p:sp>
        <p:nvSpPr>
          <p:cNvPr id="96" name="Textfeld 95"/>
          <p:cNvSpPr txBox="1"/>
          <p:nvPr/>
        </p:nvSpPr>
        <p:spPr>
          <a:xfrm>
            <a:off x="512131" y="655015"/>
            <a:ext cx="7904728" cy="338554"/>
          </a:xfrm>
          <a:prstGeom prst="rect">
            <a:avLst/>
          </a:prstGeom>
          <a:noFill/>
        </p:spPr>
        <p:txBody>
          <a:bodyPr wrap="none" rtlCol="0">
            <a:spAutoFit/>
          </a:bodyPr>
          <a:lstStyle/>
          <a:p>
            <a:r>
              <a:rPr lang="de-DE" sz="1600" dirty="0" smtClean="0">
                <a:latin typeface="Arial" panose="020B0604020202020204" pitchFamily="34" charset="0"/>
                <a:cs typeface="Arial" panose="020B0604020202020204" pitchFamily="34" charset="0"/>
              </a:rPr>
              <a:t>COSMOS </a:t>
            </a:r>
            <a:r>
              <a:rPr lang="de-DE" sz="1600" dirty="0" err="1">
                <a:latin typeface="Arial" panose="020B0604020202020204" pitchFamily="34" charset="0"/>
                <a:cs typeface="Arial" panose="020B0604020202020204" pitchFamily="34" charset="0"/>
              </a:rPr>
              <a:t>data</a:t>
            </a:r>
            <a:r>
              <a:rPr lang="de-DE" sz="1600" dirty="0">
                <a:latin typeface="Arial" panose="020B0604020202020204" pitchFamily="34" charset="0"/>
                <a:cs typeface="Arial" panose="020B0604020202020204" pitchFamily="34" charset="0"/>
              </a:rPr>
              <a:t> </a:t>
            </a:r>
            <a:r>
              <a:rPr lang="de-DE" sz="1600" dirty="0" err="1">
                <a:latin typeface="Arial" panose="020B0604020202020204" pitchFamily="34" charset="0"/>
                <a:cs typeface="Arial" panose="020B0604020202020204" pitchFamily="34" charset="0"/>
              </a:rPr>
              <a:t>annotation</a:t>
            </a:r>
            <a:r>
              <a:rPr lang="de-DE" sz="1600" dirty="0">
                <a:latin typeface="Arial" panose="020B0604020202020204" pitchFamily="34" charset="0"/>
                <a:cs typeface="Arial" panose="020B0604020202020204" pitchFamily="34" charset="0"/>
              </a:rPr>
              <a:t>, </a:t>
            </a:r>
            <a:r>
              <a:rPr lang="de-DE" sz="1600" dirty="0" err="1">
                <a:latin typeface="Arial" panose="020B0604020202020204" pitchFamily="34" charset="0"/>
                <a:cs typeface="Arial" panose="020B0604020202020204" pitchFamily="34" charset="0"/>
              </a:rPr>
              <a:t>verification</a:t>
            </a:r>
            <a:r>
              <a:rPr lang="de-DE" sz="1600" dirty="0">
                <a:latin typeface="Arial" panose="020B0604020202020204" pitchFamily="34" charset="0"/>
                <a:cs typeface="Arial" panose="020B0604020202020204" pitchFamily="34" charset="0"/>
              </a:rPr>
              <a:t>, </a:t>
            </a:r>
            <a:r>
              <a:rPr lang="de-DE" sz="1600" dirty="0" err="1">
                <a:latin typeface="Arial" panose="020B0604020202020204" pitchFamily="34" charset="0"/>
                <a:cs typeface="Arial" panose="020B0604020202020204" pitchFamily="34" charset="0"/>
              </a:rPr>
              <a:t>and</a:t>
            </a:r>
            <a:r>
              <a:rPr lang="de-DE" sz="1600" dirty="0">
                <a:latin typeface="Arial" panose="020B0604020202020204" pitchFamily="34" charset="0"/>
                <a:cs typeface="Arial" panose="020B0604020202020204" pitchFamily="34" charset="0"/>
              </a:rPr>
              <a:t> </a:t>
            </a:r>
            <a:r>
              <a:rPr lang="de-DE" sz="1600" dirty="0" err="1">
                <a:latin typeface="Arial" panose="020B0604020202020204" pitchFamily="34" charset="0"/>
                <a:cs typeface="Arial" panose="020B0604020202020204" pitchFamily="34" charset="0"/>
              </a:rPr>
              <a:t>distribution</a:t>
            </a:r>
            <a:r>
              <a:rPr lang="de-DE" sz="1600" dirty="0">
                <a:latin typeface="Arial" panose="020B0604020202020204" pitchFamily="34" charset="0"/>
                <a:cs typeface="Arial" panose="020B0604020202020204" pitchFamily="34" charset="0"/>
              </a:rPr>
              <a:t> </a:t>
            </a:r>
            <a:r>
              <a:rPr lang="de-DE" sz="1600" dirty="0" err="1">
                <a:latin typeface="Arial" panose="020B0604020202020204" pitchFamily="34" charset="0"/>
                <a:cs typeface="Arial" panose="020B0604020202020204" pitchFamily="34" charset="0"/>
              </a:rPr>
              <a:t>workflow</a:t>
            </a:r>
            <a:r>
              <a:rPr lang="de-DE" sz="1600" dirty="0">
                <a:latin typeface="Arial" panose="020B0604020202020204" pitchFamily="34" charset="0"/>
                <a:cs typeface="Arial" panose="020B0604020202020204" pitchFamily="34" charset="0"/>
              </a:rPr>
              <a:t> (</a:t>
            </a:r>
            <a:r>
              <a:rPr lang="de-DE" sz="1600" i="1" dirty="0">
                <a:latin typeface="Arial" panose="020B0604020202020204" pitchFamily="34" charset="0"/>
                <a:cs typeface="Arial" panose="020B0604020202020204" pitchFamily="34" charset="0"/>
              </a:rPr>
              <a:t>sine </a:t>
            </a:r>
            <a:r>
              <a:rPr lang="de-DE" sz="1600" dirty="0" err="1">
                <a:latin typeface="Arial" panose="020B0604020202020204" pitchFamily="34" charset="0"/>
                <a:cs typeface="Arial" panose="020B0604020202020204" pitchFamily="34" charset="0"/>
              </a:rPr>
              <a:t>semantic</a:t>
            </a:r>
            <a:r>
              <a:rPr lang="de-DE" sz="1600" dirty="0">
                <a:latin typeface="Arial" panose="020B0604020202020204" pitchFamily="34" charset="0"/>
                <a:cs typeface="Arial" panose="020B0604020202020204" pitchFamily="34" charset="0"/>
              </a:rPr>
              <a:t> web)</a:t>
            </a:r>
            <a:endParaRPr lang="en-US" sz="1600" dirty="0">
              <a:latin typeface="Arial" panose="020B0604020202020204" pitchFamily="34" charset="0"/>
              <a:cs typeface="Arial" panose="020B0604020202020204" pitchFamily="34" charset="0"/>
            </a:endParaRPr>
          </a:p>
        </p:txBody>
      </p:sp>
      <p:pic>
        <p:nvPicPr>
          <p:cNvPr id="65" name="Grafik 64"/>
          <p:cNvPicPr>
            <a:picLocks noChangeAspect="1"/>
          </p:cNvPicPr>
          <p:nvPr/>
        </p:nvPicPr>
        <p:blipFill>
          <a:blip r:embed="rId31" cstate="email">
            <a:extLst>
              <a:ext uri="{28A0092B-C50C-407E-A947-70E740481C1C}">
                <a14:useLocalDpi xmlns:a14="http://schemas.microsoft.com/office/drawing/2010/main" val="0"/>
              </a:ext>
            </a:extLst>
          </a:blip>
          <a:stretch>
            <a:fillRect/>
          </a:stretch>
        </p:blipFill>
        <p:spPr>
          <a:xfrm>
            <a:off x="3269414" y="3842970"/>
            <a:ext cx="793023" cy="91408"/>
          </a:xfrm>
          <a:prstGeom prst="rect">
            <a:avLst/>
          </a:prstGeom>
        </p:spPr>
      </p:pic>
      <p:pic>
        <p:nvPicPr>
          <p:cNvPr id="66" name="Grafik 65"/>
          <p:cNvPicPr>
            <a:picLocks noChangeAspect="1"/>
          </p:cNvPicPr>
          <p:nvPr/>
        </p:nvPicPr>
        <p:blipFill>
          <a:blip r:embed="rId32" cstate="email">
            <a:extLst>
              <a:ext uri="{28A0092B-C50C-407E-A947-70E740481C1C}">
                <a14:useLocalDpi xmlns:a14="http://schemas.microsoft.com/office/drawing/2010/main" val="0"/>
              </a:ext>
            </a:extLst>
          </a:blip>
          <a:stretch>
            <a:fillRect/>
          </a:stretch>
        </p:blipFill>
        <p:spPr>
          <a:xfrm>
            <a:off x="3043575" y="3788374"/>
            <a:ext cx="161757" cy="149315"/>
          </a:xfrm>
          <a:prstGeom prst="rect">
            <a:avLst/>
          </a:prstGeom>
        </p:spPr>
      </p:pic>
      <p:sp>
        <p:nvSpPr>
          <p:cNvPr id="14" name="Textfeld 13"/>
          <p:cNvSpPr txBox="1"/>
          <p:nvPr/>
        </p:nvSpPr>
        <p:spPr>
          <a:xfrm>
            <a:off x="4958008" y="4586957"/>
            <a:ext cx="460382" cy="184666"/>
          </a:xfrm>
          <a:prstGeom prst="rect">
            <a:avLst/>
          </a:prstGeom>
          <a:noFill/>
        </p:spPr>
        <p:txBody>
          <a:bodyPr wrap="none" rtlCol="0">
            <a:spAutoFit/>
          </a:bodyPr>
          <a:lstStyle/>
          <a:p>
            <a:r>
              <a:rPr lang="de-DE" sz="600" dirty="0" err="1">
                <a:latin typeface="Arial" panose="020B0604020202020204" pitchFamily="34" charset="0"/>
                <a:cs typeface="Arial" panose="020B0604020202020204" pitchFamily="34" charset="0"/>
              </a:rPr>
              <a:t>ensures</a:t>
            </a:r>
            <a:endParaRPr lang="en-US" sz="600" dirty="0">
              <a:latin typeface="Arial" panose="020B0604020202020204" pitchFamily="34" charset="0"/>
              <a:cs typeface="Arial" panose="020B0604020202020204" pitchFamily="34" charset="0"/>
            </a:endParaRPr>
          </a:p>
        </p:txBody>
      </p:sp>
      <p:sp>
        <p:nvSpPr>
          <p:cNvPr id="69" name="Textfeld 68"/>
          <p:cNvSpPr txBox="1"/>
          <p:nvPr/>
        </p:nvSpPr>
        <p:spPr>
          <a:xfrm>
            <a:off x="3104893" y="4752622"/>
            <a:ext cx="378630" cy="184666"/>
          </a:xfrm>
          <a:prstGeom prst="rect">
            <a:avLst/>
          </a:prstGeom>
          <a:noFill/>
        </p:spPr>
        <p:txBody>
          <a:bodyPr wrap="none" rtlCol="0">
            <a:spAutoFit/>
          </a:bodyPr>
          <a:lstStyle/>
          <a:p>
            <a:r>
              <a:rPr lang="de-DE" sz="600" dirty="0">
                <a:latin typeface="Arial" panose="020B0604020202020204" pitchFamily="34" charset="0"/>
                <a:cs typeface="Arial" panose="020B0604020202020204" pitchFamily="34" charset="0"/>
              </a:rPr>
              <a:t>parse</a:t>
            </a:r>
            <a:endParaRPr lang="en-US" sz="600" dirty="0">
              <a:latin typeface="Arial" panose="020B0604020202020204" pitchFamily="34" charset="0"/>
              <a:cs typeface="Arial" panose="020B0604020202020204" pitchFamily="34" charset="0"/>
            </a:endParaRPr>
          </a:p>
        </p:txBody>
      </p:sp>
      <p:sp>
        <p:nvSpPr>
          <p:cNvPr id="70" name="Textfeld 69"/>
          <p:cNvSpPr txBox="1"/>
          <p:nvPr/>
        </p:nvSpPr>
        <p:spPr>
          <a:xfrm>
            <a:off x="2747940" y="3414353"/>
            <a:ext cx="412292" cy="184666"/>
          </a:xfrm>
          <a:prstGeom prst="rect">
            <a:avLst/>
          </a:prstGeom>
          <a:noFill/>
        </p:spPr>
        <p:txBody>
          <a:bodyPr wrap="none" rtlCol="0">
            <a:spAutoFit/>
          </a:bodyPr>
          <a:lstStyle/>
          <a:p>
            <a:r>
              <a:rPr lang="de-DE" sz="600" dirty="0" err="1">
                <a:latin typeface="Arial" panose="020B0604020202020204" pitchFamily="34" charset="0"/>
                <a:cs typeface="Arial" panose="020B0604020202020204" pitchFamily="34" charset="0"/>
              </a:rPr>
              <a:t>serves</a:t>
            </a:r>
            <a:endParaRPr lang="en-US" sz="600" dirty="0">
              <a:latin typeface="Arial" panose="020B0604020202020204" pitchFamily="34" charset="0"/>
              <a:cs typeface="Arial" panose="020B0604020202020204" pitchFamily="34" charset="0"/>
            </a:endParaRPr>
          </a:p>
        </p:txBody>
      </p:sp>
      <p:pic>
        <p:nvPicPr>
          <p:cNvPr id="71" name="Grafik 70"/>
          <p:cNvPicPr>
            <a:picLocks noChangeAspect="1"/>
          </p:cNvPicPr>
          <p:nvPr/>
        </p:nvPicPr>
        <p:blipFill>
          <a:blip r:embed="rId33" cstate="email">
            <a:extLst>
              <a:ext uri="{BEBA8EAE-BF5A-486C-A8C5-ECC9F3942E4B}">
                <a14:imgProps xmlns:a14="http://schemas.microsoft.com/office/drawing/2010/main">
                  <a14:imgLayer r:embed="rId34">
                    <a14:imgEffect>
                      <a14:brightnessContrast bright="7000" contrast="63000"/>
                    </a14:imgEffect>
                  </a14:imgLayer>
                </a14:imgProps>
              </a:ext>
              <a:ext uri="{28A0092B-C50C-407E-A947-70E740481C1C}">
                <a14:useLocalDpi xmlns:a14="http://schemas.microsoft.com/office/drawing/2010/main" val="0"/>
              </a:ext>
            </a:extLst>
          </a:blip>
          <a:stretch>
            <a:fillRect/>
          </a:stretch>
        </p:blipFill>
        <p:spPr>
          <a:xfrm>
            <a:off x="6414723" y="4993827"/>
            <a:ext cx="583367" cy="470055"/>
          </a:xfrm>
          <a:prstGeom prst="rect">
            <a:avLst/>
          </a:prstGeom>
        </p:spPr>
      </p:pic>
      <p:pic>
        <p:nvPicPr>
          <p:cNvPr id="17" name="Grafik 16"/>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a:off x="5184224" y="2775789"/>
            <a:ext cx="362518" cy="339520"/>
          </a:xfrm>
          <a:prstGeom prst="rect">
            <a:avLst/>
          </a:prstGeom>
        </p:spPr>
      </p:pic>
      <p:pic>
        <p:nvPicPr>
          <p:cNvPr id="74" name="Grafik 73"/>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a:off x="7211999" y="4038595"/>
            <a:ext cx="1072428" cy="715964"/>
          </a:xfrm>
          <a:prstGeom prst="rect">
            <a:avLst/>
          </a:prstGeom>
        </p:spPr>
      </p:pic>
      <p:sp>
        <p:nvSpPr>
          <p:cNvPr id="75" name="Textfeld 74"/>
          <p:cNvSpPr txBox="1"/>
          <p:nvPr/>
        </p:nvSpPr>
        <p:spPr>
          <a:xfrm>
            <a:off x="3573893" y="4992864"/>
            <a:ext cx="439296" cy="230832"/>
          </a:xfrm>
          <a:prstGeom prst="rect">
            <a:avLst/>
          </a:prstGeom>
          <a:noFill/>
        </p:spPr>
        <p:txBody>
          <a:bodyPr wrap="square" rtlCol="0">
            <a:spAutoFit/>
          </a:bodyPr>
          <a:lstStyle/>
          <a:p>
            <a:r>
              <a:rPr lang="de-DE" sz="450" dirty="0" err="1">
                <a:latin typeface="Arial" panose="020B0604020202020204" pitchFamily="34" charset="0"/>
                <a:cs typeface="Arial" panose="020B0604020202020204" pitchFamily="34" charset="0"/>
              </a:rPr>
              <a:t>JCampDX</a:t>
            </a:r>
            <a:endParaRPr lang="en-US" sz="450" dirty="0">
              <a:latin typeface="Arial" panose="020B0604020202020204" pitchFamily="34" charset="0"/>
              <a:cs typeface="Arial" panose="020B0604020202020204" pitchFamily="34" charset="0"/>
            </a:endParaRPr>
          </a:p>
        </p:txBody>
      </p:sp>
      <p:pic>
        <p:nvPicPr>
          <p:cNvPr id="78" name="Picture 2" descr="MetaboLights"/>
          <p:cNvPicPr>
            <a:picLocks noChangeAspect="1" noChangeArrowheads="1"/>
          </p:cNvPicPr>
          <p:nvPr/>
        </p:nvPicPr>
        <p:blipFill>
          <a:blip r:embed="rId37" cstate="email">
            <a:extLst>
              <a:ext uri="{28A0092B-C50C-407E-A947-70E740481C1C}">
                <a14:useLocalDpi xmlns:a14="http://schemas.microsoft.com/office/drawing/2010/main" val="0"/>
              </a:ext>
            </a:extLst>
          </a:blip>
          <a:srcRect/>
          <a:stretch>
            <a:fillRect/>
          </a:stretch>
        </p:blipFill>
        <p:spPr bwMode="auto">
          <a:xfrm>
            <a:off x="2202367" y="3666762"/>
            <a:ext cx="501167" cy="294037"/>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28"/>
          <p:cNvSpPr txBox="1"/>
          <p:nvPr/>
        </p:nvSpPr>
        <p:spPr>
          <a:xfrm>
            <a:off x="2355805" y="3868466"/>
            <a:ext cx="723430" cy="207749"/>
          </a:xfrm>
          <a:prstGeom prst="rect">
            <a:avLst/>
          </a:prstGeom>
          <a:noFill/>
        </p:spPr>
        <p:txBody>
          <a:bodyPr wrap="square" rtlCol="0">
            <a:spAutoFit/>
          </a:bodyPr>
          <a:lstStyle/>
          <a:p>
            <a:r>
              <a:rPr lang="en-GB" sz="750" dirty="0"/>
              <a:t>MetaboLights</a:t>
            </a:r>
          </a:p>
        </p:txBody>
      </p:sp>
      <p:pic>
        <p:nvPicPr>
          <p:cNvPr id="19" name="Grafik 18"/>
          <p:cNvPicPr>
            <a:picLocks noChangeAspect="1"/>
          </p:cNvPicPr>
          <p:nvPr/>
        </p:nvPicPr>
        <p:blipFill>
          <a:blip r:embed="rId38" cstate="email">
            <a:extLst>
              <a:ext uri="{28A0092B-C50C-407E-A947-70E740481C1C}">
                <a14:useLocalDpi xmlns:a14="http://schemas.microsoft.com/office/drawing/2010/main" val="0"/>
              </a:ext>
            </a:extLst>
          </a:blip>
          <a:stretch>
            <a:fillRect/>
          </a:stretch>
        </p:blipFill>
        <p:spPr>
          <a:xfrm>
            <a:off x="2394226" y="5486423"/>
            <a:ext cx="600288" cy="291785"/>
          </a:xfrm>
          <a:prstGeom prst="rect">
            <a:avLst/>
          </a:prstGeom>
        </p:spPr>
      </p:pic>
      <p:sp>
        <p:nvSpPr>
          <p:cNvPr id="93" name="Textfeld 92"/>
          <p:cNvSpPr txBox="1"/>
          <p:nvPr/>
        </p:nvSpPr>
        <p:spPr>
          <a:xfrm>
            <a:off x="817020" y="5178326"/>
            <a:ext cx="807248" cy="300082"/>
          </a:xfrm>
          <a:prstGeom prst="rect">
            <a:avLst/>
          </a:prstGeom>
          <a:noFill/>
        </p:spPr>
        <p:txBody>
          <a:bodyPr wrap="square" rtlCol="0">
            <a:spAutoFit/>
          </a:bodyPr>
          <a:lstStyle/>
          <a:p>
            <a:r>
              <a:rPr lang="en-US" sz="750" dirty="0" err="1"/>
              <a:t>MetaboQuant</a:t>
            </a:r>
            <a:r>
              <a:rPr lang="en-US" sz="1350" b="1" dirty="0"/>
              <a:t> </a:t>
            </a:r>
          </a:p>
        </p:txBody>
      </p:sp>
      <p:pic>
        <p:nvPicPr>
          <p:cNvPr id="20" name="Grafik 19"/>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a:off x="2079663" y="2100596"/>
            <a:ext cx="223072" cy="272586"/>
          </a:xfrm>
          <a:prstGeom prst="rect">
            <a:avLst/>
          </a:prstGeom>
        </p:spPr>
      </p:pic>
      <p:pic>
        <p:nvPicPr>
          <p:cNvPr id="25" name="Grafik 24"/>
          <p:cNvPicPr>
            <a:picLocks noChangeAspect="1"/>
          </p:cNvPicPr>
          <p:nvPr/>
        </p:nvPicPr>
        <p:blipFill>
          <a:blip r:embed="rId40" cstate="email">
            <a:extLst>
              <a:ext uri="{28A0092B-C50C-407E-A947-70E740481C1C}">
                <a14:useLocalDpi xmlns:a14="http://schemas.microsoft.com/office/drawing/2010/main" val="0"/>
              </a:ext>
            </a:extLst>
          </a:blip>
          <a:stretch>
            <a:fillRect/>
          </a:stretch>
        </p:blipFill>
        <p:spPr>
          <a:xfrm>
            <a:off x="3213398" y="2113379"/>
            <a:ext cx="363392" cy="442219"/>
          </a:xfrm>
          <a:prstGeom prst="rect">
            <a:avLst/>
          </a:prstGeom>
        </p:spPr>
      </p:pic>
      <p:sp>
        <p:nvSpPr>
          <p:cNvPr id="27" name="Textfeld 26"/>
          <p:cNvSpPr txBox="1"/>
          <p:nvPr/>
        </p:nvSpPr>
        <p:spPr>
          <a:xfrm>
            <a:off x="5034808" y="5429434"/>
            <a:ext cx="2284600" cy="261610"/>
          </a:xfrm>
          <a:prstGeom prst="rect">
            <a:avLst/>
          </a:prstGeom>
          <a:noFill/>
        </p:spPr>
        <p:txBody>
          <a:bodyPr wrap="none" rtlCol="0">
            <a:spAutoFit/>
          </a:bodyPr>
          <a:lstStyle/>
          <a:p>
            <a:r>
              <a:rPr lang="de-DE" sz="1100" dirty="0" err="1" smtClean="0"/>
              <a:t>Validity</a:t>
            </a:r>
            <a:r>
              <a:rPr lang="de-DE" sz="1100" dirty="0" smtClean="0"/>
              <a:t>, </a:t>
            </a:r>
            <a:r>
              <a:rPr lang="de-DE" sz="1100" dirty="0" err="1" smtClean="0"/>
              <a:t>compatibility</a:t>
            </a:r>
            <a:r>
              <a:rPr lang="de-DE" sz="1100" dirty="0" smtClean="0"/>
              <a:t>, </a:t>
            </a:r>
            <a:r>
              <a:rPr lang="de-DE" sz="1100" dirty="0" err="1" smtClean="0"/>
              <a:t>completeness</a:t>
            </a:r>
            <a:endParaRPr lang="en-US" sz="1100" dirty="0"/>
          </a:p>
        </p:txBody>
      </p:sp>
      <p:sp>
        <p:nvSpPr>
          <p:cNvPr id="16" name="Foliennummernplatzhalter 15"/>
          <p:cNvSpPr>
            <a:spLocks noGrp="1"/>
          </p:cNvSpPr>
          <p:nvPr>
            <p:ph type="sldNum" sz="quarter" idx="12"/>
          </p:nvPr>
        </p:nvSpPr>
        <p:spPr/>
        <p:txBody>
          <a:bodyPr/>
          <a:lstStyle/>
          <a:p>
            <a:fld id="{BCF2E4CE-2DB4-4CE1-B3FA-7E5BDBC2317A}" type="slidenum">
              <a:rPr lang="de-DE" smtClean="0"/>
              <a:t>10</a:t>
            </a:fld>
            <a:endParaRPr lang="de-DE"/>
          </a:p>
        </p:txBody>
      </p:sp>
    </p:spTree>
    <p:extLst>
      <p:ext uri="{BB962C8B-B14F-4D97-AF65-F5344CB8AC3E}">
        <p14:creationId xmlns:p14="http://schemas.microsoft.com/office/powerpoint/2010/main" val="3186314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cxnSp>
        <p:nvCxnSpPr>
          <p:cNvPr id="89" name="Shape 89"/>
          <p:cNvCxnSpPr/>
          <p:nvPr/>
        </p:nvCxnSpPr>
        <p:spPr>
          <a:xfrm>
            <a:off x="1403648" y="1052736"/>
            <a:ext cx="0" cy="5256583"/>
          </a:xfrm>
          <a:prstGeom prst="straightConnector1">
            <a:avLst/>
          </a:prstGeom>
          <a:noFill/>
          <a:ln w="19050" cap="flat">
            <a:solidFill>
              <a:schemeClr val="dk1"/>
            </a:solidFill>
            <a:prstDash val="dashDot"/>
            <a:round/>
            <a:headEnd type="none" w="med" len="med"/>
            <a:tailEnd type="triangle" w="med" len="med"/>
          </a:ln>
        </p:spPr>
      </p:cxnSp>
      <p:sp>
        <p:nvSpPr>
          <p:cNvPr id="90" name="Shape 90"/>
          <p:cNvSpPr/>
          <p:nvPr/>
        </p:nvSpPr>
        <p:spPr>
          <a:xfrm>
            <a:off x="251519" y="1268759"/>
            <a:ext cx="2304256" cy="648071"/>
          </a:xfrm>
          <a:prstGeom prst="roundRect">
            <a:avLst>
              <a:gd name="adj" fmla="val 16667"/>
            </a:avLst>
          </a:prstGeom>
          <a:solidFill>
            <a:schemeClr val="l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r>
              <a:rPr lang="fr-FR" sz="1800" b="1" i="0" u="none" strike="noStrike" cap="none" baseline="0">
                <a:solidFill>
                  <a:srgbClr val="0070C0"/>
                </a:solidFill>
                <a:latin typeface="Calibri"/>
                <a:ea typeface="Calibri"/>
                <a:cs typeface="Calibri"/>
                <a:sym typeface="Calibri"/>
              </a:rPr>
              <a:t>Pre-processing</a:t>
            </a:r>
          </a:p>
          <a:p>
            <a:pPr marL="0" marR="0" lvl="0" indent="0" algn="ctr" rtl="0">
              <a:buSzPct val="25000"/>
              <a:buNone/>
            </a:pPr>
            <a:r>
              <a:rPr lang="fr-FR" sz="1800" b="0" i="0" u="none" strike="noStrike" cap="none" baseline="0">
                <a:solidFill>
                  <a:srgbClr val="0070C0"/>
                </a:solidFill>
                <a:latin typeface="Calibri"/>
                <a:ea typeface="Calibri"/>
                <a:cs typeface="Calibri"/>
                <a:sym typeface="Calibri"/>
              </a:rPr>
              <a:t>-FFT, LB, phasing</a:t>
            </a:r>
          </a:p>
        </p:txBody>
      </p:sp>
      <p:sp>
        <p:nvSpPr>
          <p:cNvPr id="91" name="Shape 91"/>
          <p:cNvSpPr/>
          <p:nvPr/>
        </p:nvSpPr>
        <p:spPr>
          <a:xfrm>
            <a:off x="251519" y="4221087"/>
            <a:ext cx="2304256" cy="648071"/>
          </a:xfrm>
          <a:prstGeom prst="roundRect">
            <a:avLst>
              <a:gd name="adj" fmla="val 16667"/>
            </a:avLst>
          </a:prstGeom>
          <a:solidFill>
            <a:schemeClr val="l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r>
              <a:rPr lang="fr-FR" sz="1800" b="1" i="0" u="none" strike="noStrike" cap="none" baseline="0">
                <a:solidFill>
                  <a:srgbClr val="0070C0"/>
                </a:solidFill>
                <a:latin typeface="Calibri"/>
                <a:ea typeface="Calibri"/>
                <a:cs typeface="Calibri"/>
                <a:sym typeface="Calibri"/>
              </a:rPr>
              <a:t>Binning / Deconvolution</a:t>
            </a:r>
          </a:p>
        </p:txBody>
      </p:sp>
      <p:sp>
        <p:nvSpPr>
          <p:cNvPr id="92" name="Shape 92"/>
          <p:cNvSpPr/>
          <p:nvPr/>
        </p:nvSpPr>
        <p:spPr>
          <a:xfrm>
            <a:off x="251519" y="5301207"/>
            <a:ext cx="2304256" cy="648071"/>
          </a:xfrm>
          <a:prstGeom prst="roundRect">
            <a:avLst>
              <a:gd name="adj" fmla="val 16667"/>
            </a:avLst>
          </a:prstGeom>
          <a:solidFill>
            <a:schemeClr val="lt1"/>
          </a:solidFill>
          <a:ln w="25400" cap="flat">
            <a:solidFill>
              <a:srgbClr val="395E8A"/>
            </a:solidFill>
            <a:prstDash val="solid"/>
            <a:round/>
            <a:headEnd type="none" w="med" len="med"/>
            <a:tailEnd type="none" w="med" len="med"/>
          </a:ln>
        </p:spPr>
        <p:txBody>
          <a:bodyPr lIns="91425" tIns="45700" rIns="91425" bIns="45700" anchor="ctr" anchorCtr="0">
            <a:noAutofit/>
          </a:bodyPr>
          <a:lstStyle/>
          <a:p>
            <a:pPr marL="0" marR="0" lvl="0" indent="0" algn="ctr" rtl="0">
              <a:buSzPct val="25000"/>
              <a:buNone/>
            </a:pPr>
            <a:r>
              <a:rPr lang="fr-FR" sz="1800" b="1" i="0" u="none" strike="noStrike" cap="none" baseline="0">
                <a:solidFill>
                  <a:srgbClr val="0070C0"/>
                </a:solidFill>
                <a:latin typeface="Calibri"/>
                <a:ea typeface="Calibri"/>
                <a:cs typeface="Calibri"/>
                <a:sym typeface="Calibri"/>
              </a:rPr>
              <a:t>Identification</a:t>
            </a:r>
          </a:p>
          <a:p>
            <a:pPr marL="0" marR="0" lvl="0" indent="0" algn="ctr" rtl="0">
              <a:buSzPct val="25000"/>
              <a:buNone/>
            </a:pPr>
            <a:r>
              <a:rPr lang="fr-FR" sz="1800" b="1" i="0" u="none" strike="noStrike" cap="none" baseline="0">
                <a:solidFill>
                  <a:srgbClr val="0070C0"/>
                </a:solidFill>
                <a:latin typeface="Calibri"/>
                <a:ea typeface="Calibri"/>
                <a:cs typeface="Calibri"/>
                <a:sym typeface="Calibri"/>
              </a:rPr>
              <a:t>Quantification</a:t>
            </a:r>
          </a:p>
        </p:txBody>
      </p:sp>
      <p:sp>
        <p:nvSpPr>
          <p:cNvPr id="93" name="Shape 93"/>
          <p:cNvSpPr/>
          <p:nvPr/>
        </p:nvSpPr>
        <p:spPr>
          <a:xfrm>
            <a:off x="251519" y="2348880"/>
            <a:ext cx="2304256" cy="1440160"/>
          </a:xfrm>
          <a:prstGeom prst="roundRect">
            <a:avLst>
              <a:gd name="adj" fmla="val 16667"/>
            </a:avLst>
          </a:prstGeom>
          <a:solidFill>
            <a:schemeClr val="lt1"/>
          </a:solidFill>
          <a:ln w="25400" cap="flat">
            <a:solidFill>
              <a:srgbClr val="395E8A"/>
            </a:solidFill>
            <a:prstDash val="solid"/>
            <a:round/>
            <a:headEnd type="none" w="med" len="med"/>
            <a:tailEnd type="none" w="med" len="med"/>
          </a:ln>
        </p:spPr>
        <p:txBody>
          <a:bodyPr lIns="91425" tIns="45700" rIns="91425" bIns="45700" anchor="t" anchorCtr="0">
            <a:noAutofit/>
          </a:bodyPr>
          <a:lstStyle/>
          <a:p>
            <a:pPr marL="0" marR="0" lvl="0" indent="0" algn="ctr" rtl="0">
              <a:buSzPct val="25000"/>
              <a:buNone/>
            </a:pPr>
            <a:r>
              <a:rPr lang="fr-FR" sz="1800" b="1" i="0" u="none" strike="noStrike" cap="none" baseline="0">
                <a:solidFill>
                  <a:srgbClr val="0070C0"/>
                </a:solidFill>
                <a:latin typeface="Calibri"/>
                <a:ea typeface="Calibri"/>
                <a:cs typeface="Calibri"/>
                <a:sym typeface="Calibri"/>
              </a:rPr>
              <a:t>Post-processing</a:t>
            </a:r>
          </a:p>
          <a:p>
            <a:pPr marL="0" marR="0" lvl="0" indent="0" algn="ctr" rtl="0">
              <a:buSzPct val="25000"/>
              <a:buNone/>
            </a:pPr>
            <a:r>
              <a:rPr lang="fr-FR" sz="1800" b="0" i="0" u="none" strike="noStrike" cap="none" baseline="0">
                <a:solidFill>
                  <a:srgbClr val="0070C0"/>
                </a:solidFill>
                <a:latin typeface="Calibri"/>
                <a:ea typeface="Calibri"/>
                <a:cs typeface="Calibri"/>
                <a:sym typeface="Calibri"/>
              </a:rPr>
              <a:t>-baseline Correction</a:t>
            </a:r>
          </a:p>
          <a:p>
            <a:pPr marL="0" marR="0" lvl="0" indent="0" algn="ctr" rtl="0">
              <a:buSzPct val="25000"/>
              <a:buNone/>
            </a:pPr>
            <a:r>
              <a:rPr lang="fr-FR" sz="1800" b="0" i="0" u="none" strike="noStrike" cap="none" baseline="0">
                <a:solidFill>
                  <a:srgbClr val="0070C0"/>
                </a:solidFill>
                <a:latin typeface="Calibri"/>
                <a:ea typeface="Calibri"/>
                <a:cs typeface="Calibri"/>
                <a:sym typeface="Calibri"/>
              </a:rPr>
              <a:t>-Noise reduction</a:t>
            </a:r>
          </a:p>
          <a:p>
            <a:pPr marL="0" marR="0" lvl="0" indent="0" algn="ctr" rtl="0">
              <a:buSzPct val="25000"/>
              <a:buNone/>
            </a:pPr>
            <a:r>
              <a:rPr lang="fr-FR" sz="1800" b="0" i="0" u="none" strike="noStrike" cap="none" baseline="0">
                <a:solidFill>
                  <a:srgbClr val="0070C0"/>
                </a:solidFill>
                <a:latin typeface="Calibri"/>
                <a:ea typeface="Calibri"/>
                <a:cs typeface="Calibri"/>
                <a:sym typeface="Calibri"/>
              </a:rPr>
              <a:t>-alignment</a:t>
            </a:r>
          </a:p>
          <a:p>
            <a:endParaRPr lang="fr-FR" sz="1800" b="0" i="0" u="none" strike="noStrike" cap="none" baseline="0">
              <a:solidFill>
                <a:srgbClr val="0070C0"/>
              </a:solidFill>
              <a:latin typeface="Calibri"/>
              <a:ea typeface="Calibri"/>
              <a:cs typeface="Calibri"/>
              <a:sym typeface="Calibri"/>
            </a:endParaRPr>
          </a:p>
        </p:txBody>
      </p:sp>
      <p:sp>
        <p:nvSpPr>
          <p:cNvPr id="94" name="Shape 94"/>
          <p:cNvSpPr txBox="1"/>
          <p:nvPr/>
        </p:nvSpPr>
        <p:spPr>
          <a:xfrm>
            <a:off x="1619671" y="764704"/>
            <a:ext cx="1551900" cy="369332"/>
          </a:xfrm>
          <a:prstGeom prst="rect">
            <a:avLst/>
          </a:prstGeom>
          <a:noFill/>
          <a:ln>
            <a:noFill/>
          </a:ln>
        </p:spPr>
        <p:txBody>
          <a:bodyPr lIns="91425" tIns="45700" rIns="91425" bIns="45700" anchor="t" anchorCtr="0">
            <a:noAutofit/>
          </a:bodyPr>
          <a:lstStyle/>
          <a:p>
            <a:pPr marL="0" marR="0" lvl="0" indent="0" algn="l" rtl="0">
              <a:buSzPct val="25000"/>
              <a:buNone/>
            </a:pPr>
            <a:r>
              <a:rPr lang="fr-FR" sz="1800" b="0" i="0" u="none" strike="noStrike" cap="none" baseline="0">
                <a:solidFill>
                  <a:schemeClr val="dk1"/>
                </a:solidFill>
                <a:latin typeface="Calibri"/>
                <a:ea typeface="Calibri"/>
                <a:cs typeface="Calibri"/>
                <a:sym typeface="Calibri"/>
              </a:rPr>
              <a:t>Raw data (FID)</a:t>
            </a:r>
          </a:p>
        </p:txBody>
      </p:sp>
      <p:sp>
        <p:nvSpPr>
          <p:cNvPr id="95" name="Shape 95"/>
          <p:cNvSpPr txBox="1"/>
          <p:nvPr/>
        </p:nvSpPr>
        <p:spPr>
          <a:xfrm>
            <a:off x="1547663" y="1988840"/>
            <a:ext cx="1770100" cy="369332"/>
          </a:xfrm>
          <a:prstGeom prst="rect">
            <a:avLst/>
          </a:prstGeom>
          <a:noFill/>
          <a:ln>
            <a:noFill/>
          </a:ln>
        </p:spPr>
        <p:txBody>
          <a:bodyPr lIns="91425" tIns="45700" rIns="91425" bIns="45700" anchor="t" anchorCtr="0">
            <a:noAutofit/>
          </a:bodyPr>
          <a:lstStyle/>
          <a:p>
            <a:pPr marL="0" marR="0" lvl="0" indent="0" algn="l" rtl="0">
              <a:buSzPct val="25000"/>
              <a:buNone/>
            </a:pPr>
            <a:r>
              <a:rPr lang="fr-FR" sz="1800" b="0" i="0" u="none" strike="noStrike" cap="none" baseline="0">
                <a:solidFill>
                  <a:schemeClr val="dk1"/>
                </a:solidFill>
                <a:latin typeface="Calibri"/>
                <a:ea typeface="Calibri"/>
                <a:cs typeface="Calibri"/>
                <a:sym typeface="Calibri"/>
              </a:rPr>
              <a:t>1R raw spectrum</a:t>
            </a:r>
          </a:p>
        </p:txBody>
      </p:sp>
      <p:sp>
        <p:nvSpPr>
          <p:cNvPr id="96" name="Shape 96"/>
          <p:cNvSpPr txBox="1"/>
          <p:nvPr/>
        </p:nvSpPr>
        <p:spPr>
          <a:xfrm>
            <a:off x="1619671" y="3789039"/>
            <a:ext cx="2156359" cy="369332"/>
          </a:xfrm>
          <a:prstGeom prst="rect">
            <a:avLst/>
          </a:prstGeom>
          <a:noFill/>
          <a:ln>
            <a:noFill/>
          </a:ln>
        </p:spPr>
        <p:txBody>
          <a:bodyPr lIns="91425" tIns="45700" rIns="91425" bIns="45700" anchor="t" anchorCtr="0">
            <a:noAutofit/>
          </a:bodyPr>
          <a:lstStyle/>
          <a:p>
            <a:pPr marL="0" marR="0" lvl="0" indent="0" algn="l" rtl="0">
              <a:buSzPct val="25000"/>
              <a:buNone/>
            </a:pPr>
            <a:r>
              <a:rPr lang="fr-FR" sz="1800" b="0" i="0" u="none" strike="noStrike" cap="none" baseline="0">
                <a:solidFill>
                  <a:schemeClr val="dk1"/>
                </a:solidFill>
                <a:latin typeface="Calibri"/>
                <a:ea typeface="Calibri"/>
                <a:cs typeface="Calibri"/>
                <a:sym typeface="Calibri"/>
              </a:rPr>
              <a:t>1R cleaned spectrum</a:t>
            </a:r>
          </a:p>
        </p:txBody>
      </p:sp>
      <p:sp>
        <p:nvSpPr>
          <p:cNvPr id="97" name="Shape 97"/>
          <p:cNvSpPr txBox="1"/>
          <p:nvPr/>
        </p:nvSpPr>
        <p:spPr>
          <a:xfrm>
            <a:off x="1475655" y="4869160"/>
            <a:ext cx="2057294" cy="369332"/>
          </a:xfrm>
          <a:prstGeom prst="rect">
            <a:avLst/>
          </a:prstGeom>
          <a:noFill/>
          <a:ln>
            <a:noFill/>
          </a:ln>
        </p:spPr>
        <p:txBody>
          <a:bodyPr lIns="91425" tIns="45700" rIns="91425" bIns="45700" anchor="t" anchorCtr="0">
            <a:noAutofit/>
          </a:bodyPr>
          <a:lstStyle/>
          <a:p>
            <a:pPr marL="0" marR="0" lvl="0" indent="0" algn="l" rtl="0">
              <a:buSzPct val="25000"/>
              <a:buNone/>
            </a:pPr>
            <a:r>
              <a:rPr lang="fr-FR" sz="1800" b="0" i="0" u="none" strike="noStrike" cap="none" baseline="0">
                <a:solidFill>
                  <a:schemeClr val="dk1"/>
                </a:solidFill>
                <a:latin typeface="Calibri"/>
                <a:ea typeface="Calibri"/>
                <a:cs typeface="Calibri"/>
                <a:sym typeface="Calibri"/>
              </a:rPr>
              <a:t>Peaks List / Patterns</a:t>
            </a:r>
          </a:p>
        </p:txBody>
      </p:sp>
      <p:sp>
        <p:nvSpPr>
          <p:cNvPr id="98" name="Shape 98"/>
          <p:cNvSpPr txBox="1"/>
          <p:nvPr/>
        </p:nvSpPr>
        <p:spPr>
          <a:xfrm>
            <a:off x="1547663" y="6021287"/>
            <a:ext cx="2223366" cy="646331"/>
          </a:xfrm>
          <a:prstGeom prst="rect">
            <a:avLst/>
          </a:prstGeom>
          <a:noFill/>
          <a:ln>
            <a:noFill/>
          </a:ln>
        </p:spPr>
        <p:txBody>
          <a:bodyPr lIns="91425" tIns="45700" rIns="91425" bIns="45700" anchor="t" anchorCtr="0">
            <a:noAutofit/>
          </a:bodyPr>
          <a:lstStyle/>
          <a:p>
            <a:pPr marL="0" marR="0" lvl="0" indent="0" algn="l" rtl="0">
              <a:buSzPct val="25000"/>
              <a:buNone/>
            </a:pPr>
            <a:r>
              <a:rPr lang="fr-FR" sz="1800" b="0" i="0" u="none" strike="noStrike" cap="none" baseline="0" dirty="0" err="1">
                <a:solidFill>
                  <a:schemeClr val="dk1"/>
                </a:solidFill>
                <a:latin typeface="Calibri"/>
                <a:ea typeface="Calibri"/>
                <a:cs typeface="Calibri"/>
                <a:sym typeface="Calibri"/>
              </a:rPr>
              <a:t>Chemical</a:t>
            </a:r>
            <a:r>
              <a:rPr lang="fr-FR" sz="1800" b="0" i="0" u="none" strike="noStrike" cap="none" baseline="0" dirty="0">
                <a:solidFill>
                  <a:schemeClr val="dk1"/>
                </a:solidFill>
                <a:latin typeface="Calibri"/>
                <a:ea typeface="Calibri"/>
                <a:cs typeface="Calibri"/>
                <a:sym typeface="Calibri"/>
              </a:rPr>
              <a:t> Compounds</a:t>
            </a:r>
          </a:p>
          <a:p>
            <a:pPr marL="0" marR="0" lvl="0" indent="0" algn="l" rtl="0">
              <a:buSzPct val="25000"/>
              <a:buNone/>
            </a:pPr>
            <a:r>
              <a:rPr lang="fr-FR" sz="1800" b="0" i="0" u="none" strike="noStrike" cap="none" baseline="0" dirty="0">
                <a:solidFill>
                  <a:schemeClr val="dk1"/>
                </a:solidFill>
                <a:latin typeface="Calibri"/>
                <a:ea typeface="Calibri"/>
                <a:cs typeface="Calibri"/>
                <a:sym typeface="Calibri"/>
              </a:rPr>
              <a:t>Quantifications</a:t>
            </a:r>
          </a:p>
        </p:txBody>
      </p:sp>
      <p:sp>
        <p:nvSpPr>
          <p:cNvPr id="99" name="Shape 99"/>
          <p:cNvSpPr/>
          <p:nvPr/>
        </p:nvSpPr>
        <p:spPr>
          <a:xfrm>
            <a:off x="3491880" y="620687"/>
            <a:ext cx="216023" cy="2016224"/>
          </a:xfrm>
          <a:prstGeom prst="rightBrace">
            <a:avLst>
              <a:gd name="adj1" fmla="val 8333"/>
              <a:gd name="adj2" fmla="val 50000"/>
            </a:avLst>
          </a:prstGeom>
          <a:noFill/>
          <a:ln w="9525" cap="flat">
            <a:solidFill>
              <a:srgbClr val="4A7DBB"/>
            </a:solidFill>
            <a:prstDash val="solid"/>
            <a:round/>
            <a:headEnd type="none" w="med" len="med"/>
            <a:tailEnd type="none" w="med" len="med"/>
          </a:ln>
        </p:spPr>
        <p:txBody>
          <a:bodyPr lIns="91425" tIns="45700" rIns="91425" bIns="45700" anchor="ctr" anchorCtr="0">
            <a:noAutofit/>
          </a:bodyPr>
          <a:lstStyle/>
          <a:p>
            <a:endParaRPr/>
          </a:p>
        </p:txBody>
      </p:sp>
      <p:sp>
        <p:nvSpPr>
          <p:cNvPr id="100" name="Shape 100"/>
          <p:cNvSpPr txBox="1"/>
          <p:nvPr/>
        </p:nvSpPr>
        <p:spPr>
          <a:xfrm>
            <a:off x="3851919" y="1412775"/>
            <a:ext cx="1426352" cy="369332"/>
          </a:xfrm>
          <a:prstGeom prst="rect">
            <a:avLst/>
          </a:prstGeom>
          <a:noFill/>
          <a:ln>
            <a:noFill/>
          </a:ln>
        </p:spPr>
        <p:txBody>
          <a:bodyPr lIns="91425" tIns="45700" rIns="91425" bIns="45700" anchor="t" anchorCtr="0">
            <a:noAutofit/>
          </a:bodyPr>
          <a:lstStyle/>
          <a:p>
            <a:pPr marL="0" marR="0" lvl="0" indent="0" algn="l" rtl="0">
              <a:buSzPct val="25000"/>
              <a:buNone/>
            </a:pPr>
            <a:r>
              <a:rPr lang="fr-FR" sz="1800" b="0" i="0" u="none" strike="noStrike" cap="none" baseline="0">
                <a:solidFill>
                  <a:srgbClr val="FF0000"/>
                </a:solidFill>
                <a:latin typeface="Calibri"/>
                <a:ea typeface="Calibri"/>
                <a:cs typeface="Calibri"/>
                <a:sym typeface="Calibri"/>
              </a:rPr>
              <a:t>nmrML (XSD)</a:t>
            </a:r>
          </a:p>
        </p:txBody>
      </p:sp>
      <p:sp>
        <p:nvSpPr>
          <p:cNvPr id="101" name="Shape 101"/>
          <p:cNvSpPr/>
          <p:nvPr/>
        </p:nvSpPr>
        <p:spPr>
          <a:xfrm>
            <a:off x="6732239" y="620687"/>
            <a:ext cx="144016" cy="5904656"/>
          </a:xfrm>
          <a:prstGeom prst="rightBrace">
            <a:avLst>
              <a:gd name="adj1" fmla="val 8333"/>
              <a:gd name="adj2" fmla="val 50000"/>
            </a:avLst>
          </a:prstGeom>
          <a:noFill/>
          <a:ln w="9525" cap="flat">
            <a:solidFill>
              <a:srgbClr val="4A7DBB"/>
            </a:solidFill>
            <a:prstDash val="solid"/>
            <a:round/>
            <a:headEnd type="none" w="med" len="med"/>
            <a:tailEnd type="none" w="med" len="med"/>
          </a:ln>
        </p:spPr>
        <p:txBody>
          <a:bodyPr lIns="91425" tIns="45700" rIns="91425" bIns="45700" anchor="ctr" anchorCtr="0">
            <a:noAutofit/>
          </a:bodyPr>
          <a:lstStyle/>
          <a:p>
            <a:endParaRPr/>
          </a:p>
        </p:txBody>
      </p:sp>
      <p:sp>
        <p:nvSpPr>
          <p:cNvPr id="102" name="Shape 102"/>
          <p:cNvSpPr txBox="1"/>
          <p:nvPr/>
        </p:nvSpPr>
        <p:spPr>
          <a:xfrm>
            <a:off x="7020271" y="3356992"/>
            <a:ext cx="825866" cy="369332"/>
          </a:xfrm>
          <a:prstGeom prst="rect">
            <a:avLst/>
          </a:prstGeom>
          <a:noFill/>
          <a:ln>
            <a:noFill/>
          </a:ln>
        </p:spPr>
        <p:txBody>
          <a:bodyPr lIns="91425" tIns="45700" rIns="91425" bIns="45700" anchor="t" anchorCtr="0">
            <a:noAutofit/>
          </a:bodyPr>
          <a:lstStyle/>
          <a:p>
            <a:pPr marL="0" marR="0" lvl="0" indent="0" algn="l" rtl="0">
              <a:buSzPct val="25000"/>
              <a:buNone/>
            </a:pPr>
            <a:r>
              <a:rPr lang="fr-FR" sz="1800" b="0" i="0" u="none" strike="noStrike" cap="none" baseline="0">
                <a:solidFill>
                  <a:srgbClr val="FF0000"/>
                </a:solidFill>
                <a:latin typeface="Calibri"/>
                <a:ea typeface="Calibri"/>
                <a:cs typeface="Calibri"/>
                <a:sym typeface="Calibri"/>
              </a:rPr>
              <a:t>nmrCV</a:t>
            </a:r>
          </a:p>
        </p:txBody>
      </p:sp>
      <p:sp>
        <p:nvSpPr>
          <p:cNvPr id="103" name="Shape 103"/>
          <p:cNvSpPr/>
          <p:nvPr/>
        </p:nvSpPr>
        <p:spPr>
          <a:xfrm>
            <a:off x="5076055" y="2348880"/>
            <a:ext cx="288032" cy="4176464"/>
          </a:xfrm>
          <a:prstGeom prst="rightBrace">
            <a:avLst>
              <a:gd name="adj1" fmla="val 8333"/>
              <a:gd name="adj2" fmla="val 50000"/>
            </a:avLst>
          </a:prstGeom>
          <a:noFill/>
          <a:ln w="9525" cap="flat">
            <a:solidFill>
              <a:srgbClr val="4A7DBB"/>
            </a:solidFill>
            <a:prstDash val="solid"/>
            <a:round/>
            <a:headEnd type="none" w="med" len="med"/>
            <a:tailEnd type="none" w="med" len="med"/>
          </a:ln>
        </p:spPr>
        <p:txBody>
          <a:bodyPr lIns="91425" tIns="45700" rIns="91425" bIns="45700" anchor="ctr" anchorCtr="0">
            <a:noAutofit/>
          </a:bodyPr>
          <a:lstStyle/>
          <a:p>
            <a:endParaRPr/>
          </a:p>
        </p:txBody>
      </p:sp>
      <p:sp>
        <p:nvSpPr>
          <p:cNvPr id="104" name="Shape 104"/>
          <p:cNvSpPr txBox="1"/>
          <p:nvPr/>
        </p:nvSpPr>
        <p:spPr>
          <a:xfrm>
            <a:off x="5260821" y="3861048"/>
            <a:ext cx="1533048" cy="1754325"/>
          </a:xfrm>
          <a:prstGeom prst="rect">
            <a:avLst/>
          </a:prstGeom>
          <a:noFill/>
          <a:ln>
            <a:noFill/>
          </a:ln>
        </p:spPr>
        <p:txBody>
          <a:bodyPr lIns="91425" tIns="45700" rIns="91425" bIns="45700" anchor="t" anchorCtr="0">
            <a:noAutofit/>
          </a:bodyPr>
          <a:lstStyle/>
          <a:p>
            <a:pPr marL="0" marR="0" lvl="0" indent="0" algn="ctr" rtl="0">
              <a:buSzPct val="25000"/>
              <a:buNone/>
            </a:pPr>
            <a:r>
              <a:rPr lang="fr-FR" sz="1800" b="0" i="0" u="none" strike="noStrike" cap="none" baseline="0">
                <a:solidFill>
                  <a:srgbClr val="FF0000"/>
                </a:solidFill>
                <a:latin typeface="Calibri"/>
                <a:ea typeface="Calibri"/>
                <a:cs typeface="Calibri"/>
                <a:sym typeface="Calibri"/>
              </a:rPr>
              <a:t>ISA-Tab</a:t>
            </a:r>
          </a:p>
          <a:p>
            <a:endParaRPr lang="fr-FR" sz="1800" b="0" i="0" u="none" strike="noStrike" cap="none" baseline="0">
              <a:solidFill>
                <a:srgbClr val="FF0000"/>
              </a:solidFill>
              <a:latin typeface="Calibri"/>
              <a:ea typeface="Calibri"/>
              <a:cs typeface="Calibri"/>
              <a:sym typeface="Calibri"/>
            </a:endParaRPr>
          </a:p>
          <a:p>
            <a:pPr marL="0" marR="0" lvl="0" indent="0" algn="ctr" rtl="0">
              <a:buSzPct val="25000"/>
              <a:buNone/>
            </a:pPr>
            <a:r>
              <a:rPr lang="fr-FR" sz="1800" b="0" i="0" u="none" strike="noStrike" cap="none" baseline="0">
                <a:solidFill>
                  <a:schemeClr val="dk1"/>
                </a:solidFill>
                <a:latin typeface="Calibri"/>
                <a:ea typeface="Calibri"/>
                <a:cs typeface="Calibri"/>
                <a:sym typeface="Calibri"/>
              </a:rPr>
              <a:t>MetaboLights:</a:t>
            </a:r>
          </a:p>
          <a:p>
            <a:pPr marL="0" marR="0" lvl="0" indent="0" algn="ctr" rtl="0">
              <a:buSzPct val="25000"/>
              <a:buNone/>
            </a:pPr>
            <a:r>
              <a:rPr lang="fr-FR" sz="1800" b="0" i="0" u="none" strike="noStrike" cap="none" baseline="0">
                <a:solidFill>
                  <a:schemeClr val="dk1"/>
                </a:solidFill>
                <a:latin typeface="Calibri"/>
                <a:ea typeface="Calibri"/>
                <a:cs typeface="Calibri"/>
                <a:sym typeface="Calibri"/>
              </a:rPr>
              <a:t>Protocols</a:t>
            </a:r>
          </a:p>
          <a:p>
            <a:pPr marL="0" marR="0" lvl="0" indent="0" algn="ctr" rtl="0">
              <a:buSzPct val="25000"/>
              <a:buNone/>
            </a:pPr>
            <a:r>
              <a:rPr lang="fr-FR" sz="1800" b="0" i="0" u="none" strike="noStrike" cap="none" baseline="0">
                <a:solidFill>
                  <a:schemeClr val="dk1"/>
                </a:solidFill>
                <a:latin typeface="Calibri"/>
                <a:ea typeface="Calibri"/>
                <a:cs typeface="Calibri"/>
                <a:sym typeface="Calibri"/>
              </a:rPr>
              <a:t>&amp;</a:t>
            </a:r>
          </a:p>
          <a:p>
            <a:pPr marL="0" marR="0" lvl="0" indent="0" algn="ctr" rtl="0">
              <a:buSzPct val="25000"/>
              <a:buNone/>
            </a:pPr>
            <a:r>
              <a:rPr lang="fr-FR" sz="1800" b="0" i="0" u="none" strike="noStrike" cap="none" baseline="0">
                <a:solidFill>
                  <a:schemeClr val="dk1"/>
                </a:solidFill>
                <a:latin typeface="Calibri"/>
                <a:ea typeface="Calibri"/>
                <a:cs typeface="Calibri"/>
                <a:sym typeface="Calibri"/>
              </a:rPr>
              <a:t>Assays</a:t>
            </a:r>
          </a:p>
        </p:txBody>
      </p:sp>
      <p:sp>
        <p:nvSpPr>
          <p:cNvPr id="106" name="Shape 106"/>
          <p:cNvSpPr/>
          <p:nvPr/>
        </p:nvSpPr>
        <p:spPr>
          <a:xfrm>
            <a:off x="8445101" y="6202222"/>
            <a:ext cx="539552" cy="539552"/>
          </a:xfrm>
          <a:prstGeom prst="rect">
            <a:avLst/>
          </a:prstGeom>
          <a:blipFill>
            <a:blip r:embed="rId3"/>
            <a:stretch>
              <a:fillRect/>
            </a:stretch>
          </a:blipFill>
        </p:spPr>
      </p:sp>
      <p:sp>
        <p:nvSpPr>
          <p:cNvPr id="107" name="Shape 107"/>
          <p:cNvSpPr/>
          <p:nvPr/>
        </p:nvSpPr>
        <p:spPr>
          <a:xfrm>
            <a:off x="3707903" y="5877271"/>
            <a:ext cx="144016" cy="864095"/>
          </a:xfrm>
          <a:prstGeom prst="rightBrace">
            <a:avLst>
              <a:gd name="adj1" fmla="val 8333"/>
              <a:gd name="adj2" fmla="val 50000"/>
            </a:avLst>
          </a:prstGeom>
          <a:noFill/>
          <a:ln w="9525" cap="flat">
            <a:solidFill>
              <a:srgbClr val="4A7DBB"/>
            </a:solidFill>
            <a:prstDash val="solid"/>
            <a:round/>
            <a:headEnd type="none" w="med" len="med"/>
            <a:tailEnd type="none" w="med" len="med"/>
          </a:ln>
        </p:spPr>
        <p:txBody>
          <a:bodyPr lIns="91425" tIns="45700" rIns="91425" bIns="45700" anchor="ctr" anchorCtr="0">
            <a:noAutofit/>
          </a:bodyPr>
          <a:lstStyle/>
          <a:p>
            <a:endParaRPr/>
          </a:p>
        </p:txBody>
      </p:sp>
      <p:sp>
        <p:nvSpPr>
          <p:cNvPr id="108" name="Shape 108"/>
          <p:cNvSpPr txBox="1"/>
          <p:nvPr/>
        </p:nvSpPr>
        <p:spPr>
          <a:xfrm>
            <a:off x="3923928" y="6156012"/>
            <a:ext cx="1008112" cy="369332"/>
          </a:xfrm>
          <a:prstGeom prst="rect">
            <a:avLst/>
          </a:prstGeom>
          <a:noFill/>
          <a:ln>
            <a:noFill/>
          </a:ln>
        </p:spPr>
        <p:txBody>
          <a:bodyPr lIns="91425" tIns="45700" rIns="91425" bIns="45700" anchor="t" anchorCtr="0">
            <a:noAutofit/>
          </a:bodyPr>
          <a:lstStyle/>
          <a:p>
            <a:pPr marL="0" marR="0" lvl="0" indent="0" algn="l" rtl="0">
              <a:buSzPct val="25000"/>
              <a:buNone/>
            </a:pPr>
            <a:r>
              <a:rPr lang="fr-FR" sz="1800" b="0" i="0" u="none" strike="noStrike" cap="none" baseline="0">
                <a:solidFill>
                  <a:srgbClr val="FF0000"/>
                </a:solidFill>
                <a:latin typeface="Calibri"/>
                <a:ea typeface="Calibri"/>
                <a:cs typeface="Calibri"/>
                <a:sym typeface="Calibri"/>
              </a:rPr>
              <a:t>nmrTab</a:t>
            </a:r>
          </a:p>
        </p:txBody>
      </p:sp>
      <p:sp>
        <p:nvSpPr>
          <p:cNvPr id="109" name="Shape 109"/>
          <p:cNvSpPr txBox="1">
            <a:spLocks noGrp="1"/>
          </p:cNvSpPr>
          <p:nvPr>
            <p:ph type="title"/>
          </p:nvPr>
        </p:nvSpPr>
        <p:spPr>
          <a:xfrm>
            <a:off x="359693" y="153555"/>
            <a:ext cx="6822671" cy="773668"/>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alibri"/>
              <a:buNone/>
            </a:pPr>
            <a:r>
              <a:rPr lang="fr-FR" sz="2800" b="1" i="0" u="none" strike="noStrike" cap="none" baseline="0" dirty="0" smtClean="0">
                <a:solidFill>
                  <a:schemeClr val="bg1"/>
                </a:solidFill>
                <a:latin typeface="Calibri"/>
                <a:ea typeface="Calibri"/>
                <a:cs typeface="Calibri"/>
                <a:sym typeface="Calibri"/>
              </a:rPr>
              <a:t>The data </a:t>
            </a:r>
            <a:r>
              <a:rPr lang="fr-FR" sz="2800" b="1" i="0" u="none" strike="noStrike" cap="none" baseline="0" dirty="0" err="1">
                <a:solidFill>
                  <a:schemeClr val="bg1"/>
                </a:solidFill>
                <a:latin typeface="Calibri"/>
                <a:ea typeface="Calibri"/>
                <a:cs typeface="Calibri"/>
                <a:sym typeface="Calibri"/>
              </a:rPr>
              <a:t>landscape</a:t>
            </a:r>
            <a:endParaRPr lang="fr-FR" sz="2800" b="1" i="0" u="none" strike="noStrike" cap="none" baseline="0"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218798462"/>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Competency</a:t>
            </a:r>
            <a:r>
              <a:rPr lang="de-DE" dirty="0" smtClean="0"/>
              <a:t> </a:t>
            </a:r>
            <a:r>
              <a:rPr lang="de-DE" dirty="0" err="1" smtClean="0"/>
              <a:t>Questions</a:t>
            </a:r>
            <a:r>
              <a:rPr lang="de-DE" dirty="0" smtClean="0"/>
              <a:t> (CQ)</a:t>
            </a:r>
            <a:endParaRPr lang="en-US" dirty="0"/>
          </a:p>
        </p:txBody>
      </p:sp>
      <p:sp>
        <p:nvSpPr>
          <p:cNvPr id="3" name="Inhaltsplatzhalter 2"/>
          <p:cNvSpPr>
            <a:spLocks noGrp="1"/>
          </p:cNvSpPr>
          <p:nvPr>
            <p:ph idx="1"/>
          </p:nvPr>
        </p:nvSpPr>
        <p:spPr>
          <a:xfrm>
            <a:off x="0" y="1855558"/>
            <a:ext cx="7755875" cy="4577167"/>
          </a:xfrm>
        </p:spPr>
        <p:txBody>
          <a:bodyPr>
            <a:normAutofit fontScale="77500" lnSpcReduction="20000"/>
          </a:bodyPr>
          <a:lstStyle/>
          <a:p>
            <a:endParaRPr lang="en-US" dirty="0"/>
          </a:p>
          <a:p>
            <a:pPr lvl="2" fontAlgn="base"/>
            <a:r>
              <a:rPr lang="en-US" dirty="0"/>
              <a:t>Competency Questions for </a:t>
            </a:r>
            <a:r>
              <a:rPr lang="en-US" dirty="0" err="1"/>
              <a:t>nmrCV</a:t>
            </a:r>
            <a:r>
              <a:rPr lang="en-US" dirty="0"/>
              <a:t> &amp; </a:t>
            </a:r>
            <a:r>
              <a:rPr lang="en-US" dirty="0" err="1"/>
              <a:t>nmrML</a:t>
            </a:r>
            <a:r>
              <a:rPr lang="en-US" dirty="0"/>
              <a:t> only</a:t>
            </a:r>
          </a:p>
          <a:p>
            <a:pPr lvl="3" fontAlgn="base"/>
            <a:r>
              <a:rPr lang="en-US" dirty="0"/>
              <a:t>Get all spectra on 500Mz </a:t>
            </a:r>
            <a:r>
              <a:rPr lang="en-US" dirty="0" err="1"/>
              <a:t>Bruker</a:t>
            </a:r>
            <a:r>
              <a:rPr lang="en-US" dirty="0"/>
              <a:t> machine that do 1D H+ Spectra (on Human Urine samples for doping chemicals)</a:t>
            </a:r>
          </a:p>
          <a:p>
            <a:pPr lvl="3" fontAlgn="base"/>
            <a:r>
              <a:rPr lang="en-US" dirty="0"/>
              <a:t>Get spectra generated via </a:t>
            </a:r>
            <a:r>
              <a:rPr lang="en-US" dirty="0" err="1"/>
              <a:t>Bruker</a:t>
            </a:r>
            <a:r>
              <a:rPr lang="en-US" dirty="0"/>
              <a:t> </a:t>
            </a:r>
            <a:r>
              <a:rPr lang="en-US" dirty="0" err="1"/>
              <a:t>CryoProbe</a:t>
            </a:r>
            <a:r>
              <a:rPr lang="en-US" dirty="0"/>
              <a:t> and D2O solvent</a:t>
            </a:r>
          </a:p>
          <a:p>
            <a:pPr lvl="3" fontAlgn="base"/>
            <a:r>
              <a:rPr lang="en-US" dirty="0"/>
              <a:t>What samples with certain pH range</a:t>
            </a:r>
          </a:p>
          <a:p>
            <a:pPr lvl="3" fontAlgn="base"/>
            <a:r>
              <a:rPr lang="en-US" dirty="0"/>
              <a:t>Get spectra according to decoupling method</a:t>
            </a:r>
          </a:p>
          <a:p>
            <a:pPr lvl="3" fontAlgn="base"/>
            <a:r>
              <a:rPr lang="en-US" dirty="0"/>
              <a:t>Get spectra that were generated via open source </a:t>
            </a:r>
            <a:r>
              <a:rPr lang="en-US" dirty="0" err="1"/>
              <a:t>nmr</a:t>
            </a:r>
            <a:r>
              <a:rPr lang="en-US" dirty="0"/>
              <a:t> software</a:t>
            </a:r>
          </a:p>
          <a:p>
            <a:pPr lvl="3" fontAlgn="base"/>
            <a:r>
              <a:rPr lang="en-US" dirty="0"/>
              <a:t>Get </a:t>
            </a:r>
            <a:r>
              <a:rPr lang="en-US" dirty="0" err="1"/>
              <a:t>nmr</a:t>
            </a:r>
            <a:r>
              <a:rPr lang="en-US" dirty="0"/>
              <a:t> Spectra that have been FT transformed and were smoothed via Gaussian smoothing</a:t>
            </a:r>
          </a:p>
          <a:p>
            <a:pPr lvl="3" fontAlgn="base"/>
            <a:r>
              <a:rPr lang="en-US" dirty="0"/>
              <a:t>Show me reference spectra for xyz compound</a:t>
            </a:r>
          </a:p>
          <a:p>
            <a:pPr lvl="3" fontAlgn="base"/>
            <a:r>
              <a:rPr lang="en-US" dirty="0"/>
              <a:t>What spectra used flow high resolution probe in the instrument?</a:t>
            </a:r>
          </a:p>
          <a:p>
            <a:pPr lvl="2" fontAlgn="base"/>
            <a:r>
              <a:rPr lang="en-US" dirty="0" smtClean="0"/>
              <a:t>CQ </a:t>
            </a:r>
            <a:r>
              <a:rPr lang="en-US" dirty="0"/>
              <a:t>for </a:t>
            </a:r>
            <a:r>
              <a:rPr lang="en-US" dirty="0" err="1"/>
              <a:t>nmrCV</a:t>
            </a:r>
            <a:r>
              <a:rPr lang="en-US" dirty="0"/>
              <a:t> and </a:t>
            </a:r>
            <a:r>
              <a:rPr lang="en-US" dirty="0" err="1"/>
              <a:t>IdentML</a:t>
            </a:r>
            <a:r>
              <a:rPr lang="en-US" dirty="0"/>
              <a:t> CV </a:t>
            </a:r>
          </a:p>
          <a:p>
            <a:pPr lvl="3" fontAlgn="base"/>
            <a:r>
              <a:rPr lang="en-US" dirty="0"/>
              <a:t>Get 1D spectra with doublets in ppm range x to y </a:t>
            </a:r>
          </a:p>
          <a:p>
            <a:pPr lvl="3" fontAlgn="base"/>
            <a:r>
              <a:rPr lang="en-US" dirty="0"/>
              <a:t>Show me </a:t>
            </a:r>
            <a:r>
              <a:rPr lang="en-US" dirty="0" err="1"/>
              <a:t>nmr</a:t>
            </a:r>
            <a:r>
              <a:rPr lang="en-US" dirty="0"/>
              <a:t> spectra for changes in metabolites involved in Citrate Circle after Fat consumption in Human</a:t>
            </a:r>
          </a:p>
          <a:p>
            <a:pPr lvl="3" fontAlgn="base"/>
            <a:r>
              <a:rPr lang="en-US" dirty="0"/>
              <a:t>How does the aromatic amino acid fraction differ in Hop plant variants ?</a:t>
            </a:r>
          </a:p>
          <a:p>
            <a:endParaRPr lang="en-US" dirty="0" smtClean="0"/>
          </a:p>
          <a:p>
            <a:r>
              <a:rPr lang="en-US" dirty="0" smtClean="0"/>
              <a:t>E.g. look at http</a:t>
            </a:r>
            <a:r>
              <a:rPr lang="en-US" dirty="0"/>
              <a:t>://omiabis-dev.googlecode.com/svn/branches/CompetencyTest.owl</a:t>
            </a:r>
          </a:p>
        </p:txBody>
      </p:sp>
      <p:sp>
        <p:nvSpPr>
          <p:cNvPr id="5" name="Foliennummernplatzhalter 4"/>
          <p:cNvSpPr>
            <a:spLocks noGrp="1"/>
          </p:cNvSpPr>
          <p:nvPr>
            <p:ph type="sldNum" sz="quarter" idx="12"/>
          </p:nvPr>
        </p:nvSpPr>
        <p:spPr/>
        <p:txBody>
          <a:bodyPr/>
          <a:lstStyle/>
          <a:p>
            <a:fld id="{BCF2E4CE-2DB4-4CE1-B3FA-7E5BDBC2317A}" type="slidenum">
              <a:rPr lang="de-DE" smtClean="0"/>
              <a:t>12</a:t>
            </a:fld>
            <a:endParaRPr lang="de-DE"/>
          </a:p>
        </p:txBody>
      </p:sp>
    </p:spTree>
    <p:extLst>
      <p:ext uri="{BB962C8B-B14F-4D97-AF65-F5344CB8AC3E}">
        <p14:creationId xmlns:p14="http://schemas.microsoft.com/office/powerpoint/2010/main" val="765883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255707" y="1388313"/>
            <a:ext cx="8893781" cy="5339923"/>
          </a:xfrm>
          <a:prstGeom prst="rect">
            <a:avLst/>
          </a:prstGeom>
          <a:noFill/>
        </p:spPr>
        <p:txBody>
          <a:bodyPr wrap="none" rtlCol="0">
            <a:spAutoFit/>
          </a:bodyPr>
          <a:lstStyle/>
          <a:p>
            <a:r>
              <a:rPr lang="en-US" sz="1100" dirty="0"/>
              <a:t>&lt;</a:t>
            </a:r>
            <a:r>
              <a:rPr lang="en-US" sz="1100" dirty="0" err="1"/>
              <a:t>nmrML</a:t>
            </a:r>
            <a:r>
              <a:rPr lang="en-US" sz="1100" dirty="0"/>
              <a:t> </a:t>
            </a:r>
            <a:r>
              <a:rPr lang="en-US" sz="1100" dirty="0" err="1"/>
              <a:t>xmlns</a:t>
            </a:r>
            <a:r>
              <a:rPr lang="en-US" sz="1100" dirty="0"/>
              <a:t>="http://nmrml.org/schema"</a:t>
            </a:r>
          </a:p>
          <a:p>
            <a:r>
              <a:rPr lang="en-US" sz="1100" dirty="0"/>
              <a:t> </a:t>
            </a:r>
            <a:r>
              <a:rPr lang="en-US" sz="1100" dirty="0" err="1"/>
              <a:t>xmlns:xsi</a:t>
            </a:r>
            <a:r>
              <a:rPr lang="en-US" sz="1100" dirty="0"/>
              <a:t>="http://www.w3.org/2001/XMLSchema-instance"</a:t>
            </a:r>
          </a:p>
          <a:p>
            <a:r>
              <a:rPr lang="en-US" sz="1100" dirty="0"/>
              <a:t> </a:t>
            </a:r>
            <a:r>
              <a:rPr lang="en-US" sz="1100" dirty="0" err="1"/>
              <a:t>xsi:schemaLocation</a:t>
            </a:r>
            <a:r>
              <a:rPr lang="en-US" sz="1100" dirty="0"/>
              <a:t>="http://nmrml.org/schema ../../../xml-schemata/nmrML.xsd"&gt;&lt;!--add version attribute --&gt;</a:t>
            </a:r>
          </a:p>
          <a:p>
            <a:r>
              <a:rPr lang="en-US" sz="1100" dirty="0"/>
              <a:t>    &lt;</a:t>
            </a:r>
            <a:r>
              <a:rPr lang="en-US" sz="1100" dirty="0" err="1"/>
              <a:t>cvList</a:t>
            </a:r>
            <a:r>
              <a:rPr lang="en-US" sz="1100" dirty="0"/>
              <a:t>&gt;&lt;!--add count attribute --&gt;</a:t>
            </a:r>
          </a:p>
          <a:p>
            <a:r>
              <a:rPr lang="en-US" sz="1100" dirty="0"/>
              <a:t>        &lt;cv </a:t>
            </a:r>
            <a:r>
              <a:rPr lang="en-US" sz="1100" dirty="0" err="1"/>
              <a:t>fullName</a:t>
            </a:r>
            <a:r>
              <a:rPr lang="en-US" sz="1100" dirty="0"/>
              <a:t>="</a:t>
            </a:r>
            <a:r>
              <a:rPr lang="en-US" sz="1100" dirty="0" err="1"/>
              <a:t>nmrML</a:t>
            </a:r>
            <a:r>
              <a:rPr lang="en-US" sz="1100" dirty="0"/>
              <a:t> Controlled Vocabulary" version="0.0.1" id="ID001"&lt;!--put NMRCV --&gt; URI="http://www.nmrml.org/nmrml-cv.0.0.1.owl"/&gt;</a:t>
            </a:r>
          </a:p>
          <a:p>
            <a:r>
              <a:rPr lang="en-US" sz="1100" dirty="0"/>
              <a:t>        &lt;cv </a:t>
            </a:r>
            <a:r>
              <a:rPr lang="en-US" sz="1100" dirty="0" err="1"/>
              <a:t>fullName</a:t>
            </a:r>
            <a:r>
              <a:rPr lang="en-US" sz="1100" dirty="0"/>
              <a:t>="Unit Ontology" version="3.2.0" id="ID002" URI="http://unit-ontology.googlecode.com/</a:t>
            </a:r>
            <a:r>
              <a:rPr lang="en-US" sz="1100" dirty="0" err="1"/>
              <a:t>svn</a:t>
            </a:r>
            <a:r>
              <a:rPr lang="en-US" sz="1100" dirty="0"/>
              <a:t>/trunk/</a:t>
            </a:r>
            <a:r>
              <a:rPr lang="en-US" sz="1100" dirty="0" err="1"/>
              <a:t>uo.owl</a:t>
            </a:r>
            <a:r>
              <a:rPr lang="en-US" sz="1100" dirty="0"/>
              <a:t>/"/&gt;</a:t>
            </a:r>
          </a:p>
          <a:p>
            <a:r>
              <a:rPr lang="en-US" sz="1100" dirty="0"/>
              <a:t>    &lt;/</a:t>
            </a:r>
            <a:r>
              <a:rPr lang="en-US" sz="1100" dirty="0" err="1"/>
              <a:t>cvList</a:t>
            </a:r>
            <a:r>
              <a:rPr lang="en-US" sz="1100" dirty="0"/>
              <a:t>&gt;</a:t>
            </a:r>
          </a:p>
          <a:p>
            <a:r>
              <a:rPr lang="en-US" sz="1100" dirty="0"/>
              <a:t>    &lt;</a:t>
            </a:r>
            <a:r>
              <a:rPr lang="en-US" sz="1100" dirty="0" err="1"/>
              <a:t>fileDescription</a:t>
            </a:r>
            <a:r>
              <a:rPr lang="en-US" sz="1100" dirty="0"/>
              <a:t>&gt;</a:t>
            </a:r>
          </a:p>
          <a:p>
            <a:r>
              <a:rPr lang="en-US" sz="1100" dirty="0"/>
              <a:t>        &lt;</a:t>
            </a:r>
            <a:r>
              <a:rPr lang="en-US" sz="1100" dirty="0" err="1"/>
              <a:t>fileContent</a:t>
            </a:r>
            <a:r>
              <a:rPr lang="en-US" sz="1100" dirty="0"/>
              <a:t>&gt;</a:t>
            </a:r>
          </a:p>
          <a:p>
            <a:r>
              <a:rPr lang="en-US" sz="1100" dirty="0"/>
              <a:t>            &lt;</a:t>
            </a:r>
            <a:r>
              <a:rPr lang="en-US" sz="1100" dirty="0" err="1"/>
              <a:t>cvTerm</a:t>
            </a:r>
            <a:r>
              <a:rPr lang="en-US" sz="1100" dirty="0"/>
              <a:t> </a:t>
            </a:r>
            <a:r>
              <a:rPr lang="en-US" sz="1100" dirty="0" err="1"/>
              <a:t>cvRef</a:t>
            </a:r>
            <a:r>
              <a:rPr lang="en-US" sz="1100" dirty="0"/>
              <a:t>="NMRCV" accession="NMR:1400159" name="1D FID"/&gt; </a:t>
            </a:r>
            <a:endParaRPr lang="en-US" sz="1100" dirty="0" smtClean="0"/>
          </a:p>
          <a:p>
            <a:r>
              <a:rPr lang="en-US" sz="1100" dirty="0" smtClean="0"/>
              <a:t>     &lt;/</a:t>
            </a:r>
            <a:r>
              <a:rPr lang="en-US" sz="1100" dirty="0" err="1"/>
              <a:t>fileContent</a:t>
            </a:r>
            <a:r>
              <a:rPr lang="en-US" sz="1100" dirty="0"/>
              <a:t>&gt;</a:t>
            </a:r>
          </a:p>
          <a:p>
            <a:r>
              <a:rPr lang="en-US" sz="1100" dirty="0"/>
              <a:t>    &lt;/</a:t>
            </a:r>
            <a:r>
              <a:rPr lang="en-US" sz="1100" dirty="0" err="1"/>
              <a:t>fileDescription</a:t>
            </a:r>
            <a:r>
              <a:rPr lang="en-US" sz="1100" dirty="0"/>
              <a:t>&gt;</a:t>
            </a:r>
          </a:p>
          <a:p>
            <a:r>
              <a:rPr lang="en-US" sz="1100" dirty="0"/>
              <a:t>    &lt;</a:t>
            </a:r>
            <a:r>
              <a:rPr lang="en-US" sz="1100" dirty="0" err="1"/>
              <a:t>contactList</a:t>
            </a:r>
            <a:r>
              <a:rPr lang="en-US" sz="1100" dirty="0"/>
              <a:t>&gt;</a:t>
            </a:r>
          </a:p>
          <a:p>
            <a:r>
              <a:rPr lang="en-US" sz="1100" dirty="0"/>
              <a:t>        &lt;contact id="ID004" </a:t>
            </a:r>
            <a:r>
              <a:rPr lang="en-US" sz="1100" dirty="0" err="1"/>
              <a:t>fullname</a:t>
            </a:r>
            <a:r>
              <a:rPr lang="en-US" sz="1100" dirty="0" smtClean="0"/>
              <a:t>=“Andrea </a:t>
            </a:r>
            <a:r>
              <a:rPr lang="en-US" sz="1100" dirty="0" err="1" smtClean="0"/>
              <a:t>Porzel</a:t>
            </a:r>
            <a:r>
              <a:rPr lang="en-US" sz="1100" dirty="0" smtClean="0"/>
              <a:t>" </a:t>
            </a:r>
            <a:r>
              <a:rPr lang="en-US" sz="1100" dirty="0"/>
              <a:t>email="</a:t>
            </a:r>
            <a:r>
              <a:rPr lang="en-US" sz="1100" dirty="0" smtClean="0"/>
              <a:t>aporzel@ipb-halle.de"/&gt;</a:t>
            </a:r>
            <a:endParaRPr lang="en-US" sz="1100" dirty="0"/>
          </a:p>
          <a:p>
            <a:r>
              <a:rPr lang="en-US" sz="1100" dirty="0"/>
              <a:t>    &lt;/</a:t>
            </a:r>
            <a:r>
              <a:rPr lang="en-US" sz="1100" dirty="0" err="1"/>
              <a:t>contactList</a:t>
            </a:r>
            <a:r>
              <a:rPr lang="en-US" sz="1100" dirty="0"/>
              <a:t>&gt;</a:t>
            </a:r>
          </a:p>
          <a:p>
            <a:r>
              <a:rPr lang="en-US" sz="1100" dirty="0"/>
              <a:t>    &lt;</a:t>
            </a:r>
            <a:r>
              <a:rPr lang="en-US" sz="1100" dirty="0" err="1"/>
              <a:t>sourceFileList</a:t>
            </a:r>
            <a:r>
              <a:rPr lang="en-US" sz="1100" dirty="0" smtClean="0"/>
              <a:t>&gt;</a:t>
            </a:r>
          </a:p>
          <a:p>
            <a:r>
              <a:rPr lang="en-US" sz="1100" dirty="0" smtClean="0"/>
              <a:t>        </a:t>
            </a:r>
            <a:r>
              <a:rPr lang="en-US" sz="1100" dirty="0"/>
              <a:t>&lt;</a:t>
            </a:r>
            <a:r>
              <a:rPr lang="en-US" sz="1100" dirty="0" err="1"/>
              <a:t>sourceFile</a:t>
            </a:r>
            <a:r>
              <a:rPr lang="en-US" sz="1100" dirty="0"/>
              <a:t> </a:t>
            </a:r>
          </a:p>
          <a:p>
            <a:r>
              <a:rPr lang="en-US" sz="1100" dirty="0"/>
              <a:t>            ="e4ffeb41da28b1e9017e72819252ec6d78f8179f" </a:t>
            </a:r>
            <a:endParaRPr lang="en-US" sz="1100" dirty="0" smtClean="0"/>
          </a:p>
          <a:p>
            <a:r>
              <a:rPr lang="en-US" sz="1100" dirty="0"/>
              <a:t>	</a:t>
            </a:r>
            <a:r>
              <a:rPr lang="en-US" sz="1100" dirty="0" smtClean="0"/>
              <a:t>location</a:t>
            </a:r>
            <a:r>
              <a:rPr lang="en-US" sz="1100" dirty="0"/>
              <a:t>="file:///Users/mike/Projects/nmrML/nmrML/examples/IPB_HopExample/FIDs/FAM013_AHTM.PROTON_04.fid/fid" </a:t>
            </a:r>
            <a:endParaRPr lang="en-US" sz="1100" dirty="0" smtClean="0"/>
          </a:p>
          <a:p>
            <a:r>
              <a:rPr lang="en-US" sz="1100" dirty="0"/>
              <a:t>	</a:t>
            </a:r>
            <a:r>
              <a:rPr lang="en-US" sz="1100" dirty="0" smtClean="0"/>
              <a:t>id</a:t>
            </a:r>
            <a:r>
              <a:rPr lang="en-US" sz="1100" dirty="0"/>
              <a:t>="SOURCE_FILE_1" name="fid"&gt;</a:t>
            </a:r>
          </a:p>
          <a:p>
            <a:r>
              <a:rPr lang="en-US" sz="1100" dirty="0"/>
              <a:t>            &lt;</a:t>
            </a:r>
            <a:r>
              <a:rPr lang="en-US" sz="1100" dirty="0" err="1"/>
              <a:t>cvTerm</a:t>
            </a:r>
            <a:r>
              <a:rPr lang="en-US" sz="1100" dirty="0"/>
              <a:t> </a:t>
            </a:r>
            <a:r>
              <a:rPr lang="en-US" sz="1100" dirty="0" err="1"/>
              <a:t>cvRef</a:t>
            </a:r>
            <a:r>
              <a:rPr lang="en-US" sz="1100" dirty="0"/>
              <a:t>="NMRCV" accession="NMR:1400119" name="FID file"/&gt;</a:t>
            </a:r>
          </a:p>
          <a:p>
            <a:r>
              <a:rPr lang="en-US" sz="1100" dirty="0"/>
              <a:t>            &lt;</a:t>
            </a:r>
            <a:r>
              <a:rPr lang="en-US" sz="1100" dirty="0" err="1"/>
              <a:t>cvTerm</a:t>
            </a:r>
            <a:r>
              <a:rPr lang="en-US" sz="1100" dirty="0"/>
              <a:t> </a:t>
            </a:r>
            <a:r>
              <a:rPr lang="en-US" sz="1100" dirty="0" err="1"/>
              <a:t>cvRef</a:t>
            </a:r>
            <a:r>
              <a:rPr lang="en-US" sz="1100" dirty="0"/>
              <a:t>="NMRCV" accession="NMR:1400297" name="Varian VNMR Format"/&gt;</a:t>
            </a:r>
          </a:p>
          <a:p>
            <a:r>
              <a:rPr lang="en-US" sz="1100" dirty="0"/>
              <a:t>        &lt;/</a:t>
            </a:r>
            <a:r>
              <a:rPr lang="en-US" sz="1100" dirty="0" err="1"/>
              <a:t>sourceFile</a:t>
            </a:r>
            <a:r>
              <a:rPr lang="en-US" sz="1100" dirty="0"/>
              <a:t>&gt;</a:t>
            </a:r>
          </a:p>
          <a:p>
            <a:r>
              <a:rPr lang="en-US" sz="1100" dirty="0"/>
              <a:t>        &lt;</a:t>
            </a:r>
            <a:r>
              <a:rPr lang="en-US" sz="1100" dirty="0" err="1"/>
              <a:t>sourceFile</a:t>
            </a:r>
            <a:r>
              <a:rPr lang="en-US" sz="1100" dirty="0"/>
              <a:t> sha1="</a:t>
            </a:r>
            <a:r>
              <a:rPr lang="en-US" sz="1100" dirty="0" smtClean="0"/>
              <a:t>fd99c095046e2356c7d31154d45353fa79cbc844“</a:t>
            </a:r>
          </a:p>
          <a:p>
            <a:r>
              <a:rPr lang="en-US" sz="1100" dirty="0" smtClean="0"/>
              <a:t>                 location=</a:t>
            </a:r>
            <a:r>
              <a:rPr lang="en-US" sz="1100" dirty="0" smtClean="0">
                <a:hlinkClick r:id="rId2" action="ppaction://hlinkfile"/>
              </a:rPr>
              <a:t>file</a:t>
            </a:r>
            <a:r>
              <a:rPr lang="en-US" sz="1100" dirty="0">
                <a:hlinkClick r:id="rId2" action="ppaction://hlinkfile"/>
              </a:rPr>
              <a:t>:///</a:t>
            </a:r>
            <a:r>
              <a:rPr lang="en-US" sz="1100" dirty="0" smtClean="0">
                <a:hlinkClick r:id="rId2" action="ppaction://hlinkfile"/>
              </a:rPr>
              <a:t>Users/mike/Projects/nmrML/nmrML/examples/IPB_HopExample/FIDs/FAM013_AHTM.PROTON_04.fid/procpar</a:t>
            </a:r>
            <a:endParaRPr lang="en-US" sz="1100" dirty="0" smtClean="0"/>
          </a:p>
          <a:p>
            <a:r>
              <a:rPr lang="en-US" sz="1100" dirty="0" smtClean="0"/>
              <a:t>                 </a:t>
            </a:r>
            <a:r>
              <a:rPr lang="en-US" sz="1100" dirty="0"/>
              <a:t>id="SOURCE_FILE_2" name="</a:t>
            </a:r>
            <a:r>
              <a:rPr lang="en-US" sz="1100" dirty="0" err="1"/>
              <a:t>procpar</a:t>
            </a:r>
            <a:r>
              <a:rPr lang="en-US" sz="1100" dirty="0"/>
              <a:t>"&gt;</a:t>
            </a:r>
          </a:p>
          <a:p>
            <a:r>
              <a:rPr lang="en-US" sz="1100" dirty="0"/>
              <a:t>            &lt;</a:t>
            </a:r>
            <a:r>
              <a:rPr lang="en-US" sz="1100" dirty="0" err="1"/>
              <a:t>cvTerm</a:t>
            </a:r>
            <a:r>
              <a:rPr lang="en-US" sz="1100" dirty="0"/>
              <a:t> </a:t>
            </a:r>
            <a:r>
              <a:rPr lang="en-US" sz="1100" dirty="0" err="1"/>
              <a:t>cvRef</a:t>
            </a:r>
            <a:r>
              <a:rPr lang="en-US" sz="1100" dirty="0"/>
              <a:t>="NMRCV" accession="NMR:1002006" name="acquisition parameter file"/&gt;</a:t>
            </a:r>
          </a:p>
          <a:p>
            <a:r>
              <a:rPr lang="en-US" sz="1100" dirty="0"/>
              <a:t>            &lt;</a:t>
            </a:r>
            <a:r>
              <a:rPr lang="en-US" sz="1100" dirty="0" err="1"/>
              <a:t>cvTerm</a:t>
            </a:r>
            <a:r>
              <a:rPr lang="en-US" sz="1100" dirty="0"/>
              <a:t> </a:t>
            </a:r>
            <a:r>
              <a:rPr lang="en-US" sz="1100" dirty="0" err="1"/>
              <a:t>cvRef</a:t>
            </a:r>
            <a:r>
              <a:rPr lang="en-US" sz="1100" dirty="0"/>
              <a:t>="NMRCV" accession="NMR:1400297" name="Varian VNMR Format"/&gt;</a:t>
            </a:r>
          </a:p>
          <a:p>
            <a:r>
              <a:rPr lang="en-US" sz="1100" dirty="0"/>
              <a:t>        &lt;/</a:t>
            </a:r>
            <a:r>
              <a:rPr lang="en-US" sz="1100" dirty="0" err="1"/>
              <a:t>sourceFile</a:t>
            </a:r>
            <a:r>
              <a:rPr lang="en-US" sz="1100" dirty="0"/>
              <a:t>&gt;</a:t>
            </a:r>
          </a:p>
          <a:p>
            <a:r>
              <a:rPr lang="en-US" sz="1100" dirty="0"/>
              <a:t>    &lt;/</a:t>
            </a:r>
            <a:r>
              <a:rPr lang="en-US" sz="1100" dirty="0" err="1"/>
              <a:t>sourceFileList</a:t>
            </a:r>
            <a:r>
              <a:rPr lang="en-US" sz="1100" dirty="0" smtClean="0"/>
              <a:t>&gt;</a:t>
            </a:r>
          </a:p>
        </p:txBody>
      </p:sp>
      <p:sp>
        <p:nvSpPr>
          <p:cNvPr id="3" name="Titel 1"/>
          <p:cNvSpPr txBox="1">
            <a:spLocks/>
          </p:cNvSpPr>
          <p:nvPr/>
        </p:nvSpPr>
        <p:spPr>
          <a:xfrm>
            <a:off x="5010947" y="255730"/>
            <a:ext cx="3747464" cy="1143000"/>
          </a:xfrm>
          <a:prstGeom prst="rect">
            <a:avLst/>
          </a:prstGeom>
        </p:spPr>
        <p:txBody>
          <a:bodyP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de-DE" sz="3200" dirty="0" err="1" smtClean="0"/>
              <a:t>nmrML</a:t>
            </a:r>
            <a:r>
              <a:rPr lang="de-DE" sz="3200" dirty="0" smtClean="0"/>
              <a:t> </a:t>
            </a:r>
            <a:r>
              <a:rPr lang="de-DE" sz="3200" dirty="0" err="1" smtClean="0"/>
              <a:t>example</a:t>
            </a:r>
            <a:endParaRPr lang="de-DE" sz="3200" dirty="0"/>
          </a:p>
          <a:p>
            <a:pPr algn="l"/>
            <a:r>
              <a:rPr lang="de-DE" sz="3200" dirty="0" smtClean="0"/>
              <a:t>The </a:t>
            </a:r>
            <a:r>
              <a:rPr lang="de-DE" sz="3200" dirty="0" err="1" smtClean="0"/>
              <a:t>Full</a:t>
            </a:r>
            <a:r>
              <a:rPr lang="de-DE" sz="3200" dirty="0" smtClean="0"/>
              <a:t> Monty </a:t>
            </a:r>
            <a:endParaRPr lang="en-US" sz="3200" dirty="0"/>
          </a:p>
        </p:txBody>
      </p:sp>
      <p:sp>
        <p:nvSpPr>
          <p:cNvPr id="4" name="Datumsplatzhalter 3"/>
          <p:cNvSpPr>
            <a:spLocks noGrp="1"/>
          </p:cNvSpPr>
          <p:nvPr>
            <p:ph type="dt" sz="half" idx="10"/>
          </p:nvPr>
        </p:nvSpPr>
        <p:spPr/>
        <p:txBody>
          <a:bodyPr/>
          <a:lstStyle/>
          <a:p>
            <a:fld id="{050CC923-335D-4D34-A021-F107813AFFC8}" type="datetime1">
              <a:rPr lang="en-US" smtClean="0"/>
              <a:t>4/10/2014</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687D7A59-36E2-48B9-B146-C1E59501F63F}" type="slidenum">
              <a:rPr lang="en-US" smtClean="0"/>
              <a:pPr/>
              <a:t>13</a:t>
            </a:fld>
            <a:endParaRPr lang="en-US"/>
          </a:p>
        </p:txBody>
      </p:sp>
    </p:spTree>
    <p:extLst>
      <p:ext uri="{BB962C8B-B14F-4D97-AF65-F5344CB8AC3E}">
        <p14:creationId xmlns:p14="http://schemas.microsoft.com/office/powerpoint/2010/main" val="27363784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255707" y="1230268"/>
            <a:ext cx="8741537" cy="7709803"/>
          </a:xfrm>
          <a:prstGeom prst="rect">
            <a:avLst/>
          </a:prstGeom>
          <a:noFill/>
        </p:spPr>
        <p:txBody>
          <a:bodyPr wrap="square" rtlCol="0">
            <a:spAutoFit/>
          </a:bodyPr>
          <a:lstStyle/>
          <a:p>
            <a:r>
              <a:rPr lang="en-US" sz="1100" dirty="0" smtClean="0"/>
              <a:t>&lt;</a:t>
            </a:r>
            <a:r>
              <a:rPr lang="en-US" sz="1100" dirty="0" err="1"/>
              <a:t>softwareList</a:t>
            </a:r>
            <a:r>
              <a:rPr lang="en-US" sz="1100" dirty="0"/>
              <a:t>&gt;</a:t>
            </a:r>
          </a:p>
          <a:p>
            <a:r>
              <a:rPr lang="en-US" sz="1100" dirty="0"/>
              <a:t>        &lt;software </a:t>
            </a:r>
            <a:r>
              <a:rPr lang="en-US" sz="1100" dirty="0" err="1"/>
              <a:t>cvRef</a:t>
            </a:r>
            <a:r>
              <a:rPr lang="en-US" sz="1100" dirty="0"/>
              <a:t>="NMRCV" accession="NMR:1000277" name="</a:t>
            </a:r>
            <a:r>
              <a:rPr lang="en-US" sz="1100" dirty="0" err="1"/>
              <a:t>VnmrJ</a:t>
            </a:r>
            <a:r>
              <a:rPr lang="en-US" sz="1100" dirty="0"/>
              <a:t> software" version="2.2C" id="SOFTWARE_1"/&gt;</a:t>
            </a:r>
          </a:p>
          <a:p>
            <a:r>
              <a:rPr lang="en-US" sz="1100" dirty="0"/>
              <a:t>    &lt;/</a:t>
            </a:r>
            <a:r>
              <a:rPr lang="en-US" sz="1100" dirty="0" err="1"/>
              <a:t>softwareList</a:t>
            </a:r>
            <a:r>
              <a:rPr lang="en-US" sz="1100" dirty="0"/>
              <a:t>&gt;</a:t>
            </a:r>
          </a:p>
          <a:p>
            <a:r>
              <a:rPr lang="en-US" sz="1100" dirty="0"/>
              <a:t>    &lt;</a:t>
            </a:r>
            <a:r>
              <a:rPr lang="en-US" sz="1100" dirty="0" err="1"/>
              <a:t>instrumentConfigurationList</a:t>
            </a:r>
            <a:r>
              <a:rPr lang="en-US" sz="1100" dirty="0"/>
              <a:t>&gt;</a:t>
            </a:r>
          </a:p>
          <a:p>
            <a:r>
              <a:rPr lang="en-US" sz="1100" dirty="0"/>
              <a:t>        &lt;</a:t>
            </a:r>
            <a:r>
              <a:rPr lang="en-US" sz="1100" dirty="0" err="1"/>
              <a:t>instrumentConfiguration</a:t>
            </a:r>
            <a:r>
              <a:rPr lang="en-US" sz="1100" dirty="0"/>
              <a:t> id="INST_CONFIG_1"&gt;</a:t>
            </a:r>
          </a:p>
          <a:p>
            <a:r>
              <a:rPr lang="en-US" sz="1100" dirty="0"/>
              <a:t>            &lt;</a:t>
            </a:r>
            <a:r>
              <a:rPr lang="en-US" sz="1100" dirty="0" err="1"/>
              <a:t>cvTerm</a:t>
            </a:r>
            <a:r>
              <a:rPr lang="en-US" sz="1100" dirty="0"/>
              <a:t> </a:t>
            </a:r>
            <a:r>
              <a:rPr lang="en-US" sz="1100" dirty="0" err="1"/>
              <a:t>cvRef</a:t>
            </a:r>
            <a:r>
              <a:rPr lang="en-US" sz="1100" dirty="0"/>
              <a:t>="NMRCV" accession="</a:t>
            </a:r>
            <a:r>
              <a:rPr lang="en-US" sz="1100" dirty="0">
                <a:solidFill>
                  <a:srgbClr val="FF0000"/>
                </a:solidFill>
              </a:rPr>
              <a:t>NMR:400234</a:t>
            </a:r>
            <a:r>
              <a:rPr lang="en-US" sz="1100" dirty="0"/>
              <a:t>" name="</a:t>
            </a:r>
            <a:r>
              <a:rPr lang="en-US" sz="1100" dirty="0">
                <a:solidFill>
                  <a:srgbClr val="FF0000"/>
                </a:solidFill>
              </a:rPr>
              <a:t>Varian NMR instrument</a:t>
            </a:r>
            <a:r>
              <a:rPr lang="en-US" sz="1100" dirty="0"/>
              <a:t>"/&gt;</a:t>
            </a:r>
          </a:p>
          <a:p>
            <a:r>
              <a:rPr lang="en-US" sz="1100" dirty="0"/>
              <a:t>            &lt;</a:t>
            </a:r>
            <a:r>
              <a:rPr lang="en-US" sz="1100" dirty="0" err="1"/>
              <a:t>cvTerm</a:t>
            </a:r>
            <a:r>
              <a:rPr lang="en-US" sz="1100" dirty="0"/>
              <a:t> </a:t>
            </a:r>
            <a:r>
              <a:rPr lang="en-US" sz="1100" dirty="0" err="1"/>
              <a:t>cvRef</a:t>
            </a:r>
            <a:r>
              <a:rPr lang="en-US" sz="1100" dirty="0"/>
              <a:t>="NMRCV" accession="??" name="</a:t>
            </a:r>
            <a:r>
              <a:rPr lang="en-US" sz="1100" dirty="0">
                <a:solidFill>
                  <a:srgbClr val="FF0000"/>
                </a:solidFill>
              </a:rPr>
              <a:t>Varian VNMRS 600 NMR spectrometer</a:t>
            </a:r>
            <a:r>
              <a:rPr lang="en-US" sz="1100" dirty="0"/>
              <a:t>"/&gt;</a:t>
            </a:r>
          </a:p>
          <a:p>
            <a:r>
              <a:rPr lang="en-US" sz="1100" dirty="0"/>
              <a:t>            &lt;</a:t>
            </a:r>
            <a:r>
              <a:rPr lang="en-US" sz="1100" dirty="0" err="1"/>
              <a:t>userParam</a:t>
            </a:r>
            <a:r>
              <a:rPr lang="en-US" sz="1100" dirty="0"/>
              <a:t> name="</a:t>
            </a:r>
            <a:r>
              <a:rPr lang="en-US" sz="1100" dirty="0">
                <a:solidFill>
                  <a:srgbClr val="FF0000"/>
                </a:solidFill>
              </a:rPr>
              <a:t>5 mm inverse detection </a:t>
            </a:r>
            <a:r>
              <a:rPr lang="en-US" sz="1100" dirty="0" err="1">
                <a:solidFill>
                  <a:srgbClr val="FF0000"/>
                </a:solidFill>
              </a:rPr>
              <a:t>cryoprobe</a:t>
            </a:r>
            <a:r>
              <a:rPr lang="en-US" sz="1100" dirty="0"/>
              <a:t>"/&gt;</a:t>
            </a:r>
          </a:p>
          <a:p>
            <a:r>
              <a:rPr lang="en-US" sz="1100" dirty="0"/>
              <a:t>        &lt;/</a:t>
            </a:r>
            <a:r>
              <a:rPr lang="en-US" sz="1100" dirty="0" err="1"/>
              <a:t>instrumentConfiguration</a:t>
            </a:r>
            <a:r>
              <a:rPr lang="en-US" sz="1100" dirty="0"/>
              <a:t>&gt;</a:t>
            </a:r>
          </a:p>
          <a:p>
            <a:r>
              <a:rPr lang="en-US" sz="1100" dirty="0"/>
              <a:t>    &lt;/</a:t>
            </a:r>
            <a:r>
              <a:rPr lang="en-US" sz="1100" dirty="0" err="1"/>
              <a:t>instrumentConfigurationList</a:t>
            </a:r>
            <a:r>
              <a:rPr lang="en-US" sz="1100" dirty="0"/>
              <a:t>&gt;</a:t>
            </a:r>
          </a:p>
          <a:p>
            <a:r>
              <a:rPr lang="en-US" sz="1100" dirty="0"/>
              <a:t>    &lt;acquisition&gt;</a:t>
            </a:r>
          </a:p>
          <a:p>
            <a:r>
              <a:rPr lang="en-US" sz="1100" dirty="0"/>
              <a:t>        &lt;acquisition1D&gt;</a:t>
            </a:r>
          </a:p>
          <a:p>
            <a:r>
              <a:rPr lang="en-US" sz="1100" dirty="0"/>
              <a:t>            &lt;</a:t>
            </a:r>
            <a:r>
              <a:rPr lang="en-US" sz="1100" dirty="0" err="1"/>
              <a:t>acquisitionParameterSet</a:t>
            </a:r>
            <a:r>
              <a:rPr lang="en-US" sz="1100" dirty="0"/>
              <a:t> </a:t>
            </a:r>
            <a:r>
              <a:rPr lang="en-US" sz="1100" dirty="0" err="1"/>
              <a:t>numberOfScans</a:t>
            </a:r>
            <a:r>
              <a:rPr lang="en-US" sz="1100" dirty="0"/>
              <a:t>="160" </a:t>
            </a:r>
            <a:r>
              <a:rPr lang="en-US" sz="1100" dirty="0" err="1"/>
              <a:t>numberOfSteadyStateScans</a:t>
            </a:r>
            <a:r>
              <a:rPr lang="en-US" sz="1100" dirty="0"/>
              <a:t>="0"&gt;</a:t>
            </a:r>
          </a:p>
          <a:p>
            <a:r>
              <a:rPr lang="en-US" sz="1100" dirty="0"/>
              <a:t>                &lt;</a:t>
            </a:r>
            <a:r>
              <a:rPr lang="en-US" sz="1100" dirty="0" err="1"/>
              <a:t>acquisitionParameterFileRefList</a:t>
            </a:r>
            <a:r>
              <a:rPr lang="en-US" sz="1100" dirty="0"/>
              <a:t>&gt;</a:t>
            </a:r>
          </a:p>
          <a:p>
            <a:r>
              <a:rPr lang="en-US" sz="1100" dirty="0" smtClean="0"/>
              <a:t>                    </a:t>
            </a:r>
            <a:r>
              <a:rPr lang="en-US" sz="1100" dirty="0"/>
              <a:t>&lt;</a:t>
            </a:r>
            <a:r>
              <a:rPr lang="en-US" sz="1100" dirty="0" err="1"/>
              <a:t>sourceFileRef</a:t>
            </a:r>
            <a:r>
              <a:rPr lang="en-US" sz="1100" dirty="0"/>
              <a:t> ref="SOURCE_FILE_1"/&gt;</a:t>
            </a:r>
          </a:p>
          <a:p>
            <a:r>
              <a:rPr lang="en-US" sz="1100" dirty="0"/>
              <a:t>                    &lt;</a:t>
            </a:r>
            <a:r>
              <a:rPr lang="en-US" sz="1100" dirty="0" err="1"/>
              <a:t>sourceFileRef</a:t>
            </a:r>
            <a:r>
              <a:rPr lang="en-US" sz="1100" dirty="0"/>
              <a:t> ref="SOURCE_FILE_2"/&gt;</a:t>
            </a:r>
          </a:p>
          <a:p>
            <a:r>
              <a:rPr lang="en-US" sz="1100" dirty="0"/>
              <a:t>                &lt;/</a:t>
            </a:r>
            <a:r>
              <a:rPr lang="en-US" sz="1100" dirty="0" err="1"/>
              <a:t>acquisitionParameterFileRefList</a:t>
            </a:r>
            <a:r>
              <a:rPr lang="en-US" sz="1100" dirty="0"/>
              <a:t>&gt;</a:t>
            </a:r>
          </a:p>
          <a:p>
            <a:r>
              <a:rPr lang="en-US" sz="1100" dirty="0"/>
              <a:t>                &lt;</a:t>
            </a:r>
            <a:r>
              <a:rPr lang="en-US" sz="1100" dirty="0" err="1"/>
              <a:t>sampleAcquisitionTemperature</a:t>
            </a:r>
            <a:r>
              <a:rPr lang="en-US" sz="1100" dirty="0"/>
              <a:t> </a:t>
            </a:r>
            <a:r>
              <a:rPr lang="en-US" sz="1100" dirty="0" err="1"/>
              <a:t>unitName</a:t>
            </a:r>
            <a:r>
              <a:rPr lang="en-US" sz="1100" dirty="0"/>
              <a:t>="kelvin" </a:t>
            </a:r>
            <a:r>
              <a:rPr lang="en-US" sz="1100" dirty="0" err="1"/>
              <a:t>unitCvRef</a:t>
            </a:r>
            <a:r>
              <a:rPr lang="en-US" sz="1100" dirty="0"/>
              <a:t>="UO" value="299.15" </a:t>
            </a:r>
            <a:r>
              <a:rPr lang="en-US" sz="1100" dirty="0" err="1"/>
              <a:t>unitAccession</a:t>
            </a:r>
            <a:r>
              <a:rPr lang="en-US" sz="1100" dirty="0"/>
              <a:t>="UO:0000012"/&gt;&lt;!--There is no ID/IDREF binding for IDREF 'UO' --&gt;</a:t>
            </a:r>
          </a:p>
          <a:p>
            <a:r>
              <a:rPr lang="en-US" sz="1100" dirty="0"/>
              <a:t>                &lt;</a:t>
            </a:r>
            <a:r>
              <a:rPr lang="en-US" sz="1100" dirty="0" err="1"/>
              <a:t>spinningRate</a:t>
            </a:r>
            <a:r>
              <a:rPr lang="en-US" sz="1100" dirty="0"/>
              <a:t> </a:t>
            </a:r>
            <a:r>
              <a:rPr lang="en-US" sz="1100" dirty="0" err="1"/>
              <a:t>unitName</a:t>
            </a:r>
            <a:r>
              <a:rPr lang="en-US" sz="1100" dirty="0"/>
              <a:t>="hertz" </a:t>
            </a:r>
            <a:r>
              <a:rPr lang="en-US" sz="1100" dirty="0" err="1"/>
              <a:t>unitCvRef</a:t>
            </a:r>
            <a:r>
              <a:rPr lang="en-US" sz="1100" dirty="0"/>
              <a:t>="UO" value="0" </a:t>
            </a:r>
            <a:r>
              <a:rPr lang="en-US" sz="1100" dirty="0" err="1"/>
              <a:t>unitAccession</a:t>
            </a:r>
            <a:r>
              <a:rPr lang="en-US" sz="1100" dirty="0"/>
              <a:t>="UO:0000106"/&gt;</a:t>
            </a:r>
          </a:p>
          <a:p>
            <a:r>
              <a:rPr lang="en-US" sz="1100" dirty="0"/>
              <a:t>                &lt;</a:t>
            </a:r>
            <a:r>
              <a:rPr lang="en-US" sz="1100" dirty="0" err="1"/>
              <a:t>relaxationDelay</a:t>
            </a:r>
            <a:r>
              <a:rPr lang="en-US" sz="1100" dirty="0"/>
              <a:t> </a:t>
            </a:r>
            <a:r>
              <a:rPr lang="en-US" sz="1100" dirty="0" err="1"/>
              <a:t>unitName</a:t>
            </a:r>
            <a:r>
              <a:rPr lang="en-US" sz="1100" dirty="0"/>
              <a:t>="second" </a:t>
            </a:r>
            <a:r>
              <a:rPr lang="en-US" sz="1100" dirty="0" err="1"/>
              <a:t>unitCvRef</a:t>
            </a:r>
            <a:r>
              <a:rPr lang="en-US" sz="1100" dirty="0"/>
              <a:t>="UO" value="22.2737024" </a:t>
            </a:r>
            <a:r>
              <a:rPr lang="en-US" sz="1100" dirty="0" err="1"/>
              <a:t>unitAccession</a:t>
            </a:r>
            <a:r>
              <a:rPr lang="en-US" sz="1100" dirty="0"/>
              <a:t>="UO:0000010"/&gt;</a:t>
            </a:r>
          </a:p>
          <a:p>
            <a:r>
              <a:rPr lang="en-US" sz="1100" dirty="0"/>
              <a:t>                &lt;</a:t>
            </a:r>
            <a:r>
              <a:rPr lang="en-US" sz="1100" dirty="0" err="1"/>
              <a:t>pulseSequence</a:t>
            </a:r>
            <a:r>
              <a:rPr lang="en-US" sz="1100" dirty="0"/>
              <a:t>&gt;</a:t>
            </a:r>
          </a:p>
          <a:p>
            <a:r>
              <a:rPr lang="en-US" sz="1100" dirty="0"/>
              <a:t>                    &lt;</a:t>
            </a:r>
            <a:r>
              <a:rPr lang="en-US" sz="1100" dirty="0" err="1"/>
              <a:t>cvTerm</a:t>
            </a:r>
            <a:r>
              <a:rPr lang="en-US" sz="1100" dirty="0"/>
              <a:t> </a:t>
            </a:r>
            <a:r>
              <a:rPr lang="en-US" sz="1100" dirty="0" err="1"/>
              <a:t>cvRef</a:t>
            </a:r>
            <a:r>
              <a:rPr lang="en-US" sz="1100" dirty="0"/>
              <a:t>="NMRCV" accession="??" name="??"/&gt;&lt;!--take from vendor pulse sequence lists--&gt;</a:t>
            </a:r>
          </a:p>
          <a:p>
            <a:r>
              <a:rPr lang="en-US" sz="1100" dirty="0"/>
              <a:t>                    &lt;</a:t>
            </a:r>
            <a:r>
              <a:rPr lang="en-US" sz="1100" dirty="0" err="1"/>
              <a:t>pulseSequenceFileRefList</a:t>
            </a:r>
            <a:r>
              <a:rPr lang="en-US" sz="1100" dirty="0"/>
              <a:t>&gt;</a:t>
            </a:r>
          </a:p>
          <a:p>
            <a:r>
              <a:rPr lang="en-US" sz="1100" dirty="0"/>
              <a:t>                        &lt;</a:t>
            </a:r>
            <a:r>
              <a:rPr lang="en-US" sz="1100" dirty="0" err="1"/>
              <a:t>pulseSequenceFileRef</a:t>
            </a:r>
            <a:r>
              <a:rPr lang="en-US" sz="1100" dirty="0"/>
              <a:t> ref="PULSE_SEQ_SRC"/&gt;&lt;!--There is no ID/IDREF binding for IDREF 'PULSE_SEQ_SRC' --&gt;</a:t>
            </a:r>
          </a:p>
          <a:p>
            <a:r>
              <a:rPr lang="en-US" sz="1100" dirty="0"/>
              <a:t>                    &lt;/</a:t>
            </a:r>
            <a:r>
              <a:rPr lang="en-US" sz="1100" dirty="0" err="1"/>
              <a:t>pulseSequenceFileRefList</a:t>
            </a:r>
            <a:r>
              <a:rPr lang="en-US" sz="1100" dirty="0"/>
              <a:t>&gt;</a:t>
            </a:r>
          </a:p>
          <a:p>
            <a:r>
              <a:rPr lang="en-US" sz="1100" dirty="0"/>
              <a:t>                &lt;/</a:t>
            </a:r>
            <a:r>
              <a:rPr lang="en-US" sz="1100" dirty="0" err="1"/>
              <a:t>pulseSequence</a:t>
            </a:r>
            <a:r>
              <a:rPr lang="en-US" sz="1100" dirty="0"/>
              <a:t>&gt;</a:t>
            </a:r>
          </a:p>
          <a:p>
            <a:r>
              <a:rPr lang="en-US" sz="1100" dirty="0"/>
              <a:t>                &lt;</a:t>
            </a:r>
            <a:r>
              <a:rPr lang="en-US" sz="1100" dirty="0" err="1"/>
              <a:t>DirectDimensionParameterSet</a:t>
            </a:r>
            <a:r>
              <a:rPr lang="en-US" sz="1100" dirty="0"/>
              <a:t> </a:t>
            </a:r>
            <a:r>
              <a:rPr lang="en-US" sz="1100" dirty="0" err="1"/>
              <a:t>numberOfDataPoints</a:t>
            </a:r>
            <a:r>
              <a:rPr lang="en-US" sz="1100" dirty="0"/>
              <a:t>="65536" decoupled="true"&gt;&lt;!--was actually not true! false! --&gt;</a:t>
            </a:r>
          </a:p>
          <a:p>
            <a:r>
              <a:rPr lang="en-US" sz="1100" dirty="0"/>
              <a:t>                    &lt;</a:t>
            </a:r>
            <a:r>
              <a:rPr lang="en-US" sz="1100" dirty="0" err="1">
                <a:solidFill>
                  <a:schemeClr val="bg2">
                    <a:lumMod val="75000"/>
                  </a:schemeClr>
                </a:solidFill>
              </a:rPr>
              <a:t>acquisitionNucleus</a:t>
            </a:r>
            <a:r>
              <a:rPr lang="en-US" sz="1100" dirty="0"/>
              <a:t> </a:t>
            </a:r>
            <a:r>
              <a:rPr lang="en-US" sz="1100" dirty="0" err="1"/>
              <a:t>cvRef</a:t>
            </a:r>
            <a:r>
              <a:rPr lang="en-US" sz="1100" dirty="0"/>
              <a:t>="NMRCV" accession="NMR:1400151" name="</a:t>
            </a:r>
            <a:r>
              <a:rPr lang="en-US" sz="1100" dirty="0">
                <a:solidFill>
                  <a:schemeClr val="bg2">
                    <a:lumMod val="75000"/>
                  </a:schemeClr>
                </a:solidFill>
              </a:rPr>
              <a:t>1H</a:t>
            </a:r>
            <a:r>
              <a:rPr lang="en-US" sz="1100" dirty="0"/>
              <a:t>"/&gt;</a:t>
            </a:r>
          </a:p>
          <a:p>
            <a:r>
              <a:rPr lang="en-US" sz="1100" dirty="0"/>
              <a:t>                    &lt;gammaB1PulseFieldStrength </a:t>
            </a:r>
            <a:r>
              <a:rPr lang="en-US" sz="1100" dirty="0" err="1"/>
              <a:t>unitName</a:t>
            </a:r>
            <a:r>
              <a:rPr lang="en-US" sz="1100" dirty="0"/>
              <a:t>="hertz" </a:t>
            </a:r>
            <a:r>
              <a:rPr lang="en-US" sz="1100" dirty="0" err="1"/>
              <a:t>unitCvRef</a:t>
            </a:r>
            <a:r>
              <a:rPr lang="en-US" sz="1100" dirty="0"/>
              <a:t>="UO" value="344827.586207" </a:t>
            </a:r>
            <a:r>
              <a:rPr lang="en-US" sz="1100" dirty="0" err="1"/>
              <a:t>unitAccession</a:t>
            </a:r>
            <a:r>
              <a:rPr lang="en-US" sz="1100" dirty="0"/>
              <a:t>="UO:0000106"/&gt;</a:t>
            </a:r>
          </a:p>
          <a:p>
            <a:r>
              <a:rPr lang="en-US" sz="1100" dirty="0"/>
              <a:t>                    &lt;</a:t>
            </a:r>
            <a:r>
              <a:rPr lang="en-US" sz="1100" dirty="0" err="1">
                <a:solidFill>
                  <a:schemeClr val="bg2">
                    <a:lumMod val="75000"/>
                  </a:schemeClr>
                </a:solidFill>
              </a:rPr>
              <a:t>irradiationFrequency</a:t>
            </a:r>
            <a:r>
              <a:rPr lang="en-US" sz="1100" dirty="0"/>
              <a:t> </a:t>
            </a:r>
            <a:r>
              <a:rPr lang="en-US" sz="1100" dirty="0" err="1"/>
              <a:t>unitName</a:t>
            </a:r>
            <a:r>
              <a:rPr lang="en-US" sz="1100" dirty="0"/>
              <a:t>="</a:t>
            </a:r>
            <a:r>
              <a:rPr lang="en-US" sz="1100" dirty="0">
                <a:solidFill>
                  <a:schemeClr val="bg2">
                    <a:lumMod val="75000"/>
                  </a:schemeClr>
                </a:solidFill>
              </a:rPr>
              <a:t>hertz</a:t>
            </a:r>
            <a:r>
              <a:rPr lang="en-US" sz="1100" dirty="0"/>
              <a:t>" </a:t>
            </a:r>
            <a:r>
              <a:rPr lang="en-US" sz="1100" dirty="0" err="1"/>
              <a:t>unitCvRef</a:t>
            </a:r>
            <a:r>
              <a:rPr lang="en-US" sz="1100" dirty="0"/>
              <a:t>="UO" value="</a:t>
            </a:r>
            <a:r>
              <a:rPr lang="en-US" sz="1100" dirty="0">
                <a:solidFill>
                  <a:schemeClr val="bg2">
                    <a:lumMod val="75000"/>
                  </a:schemeClr>
                </a:solidFill>
              </a:rPr>
              <a:t>599.8311617</a:t>
            </a:r>
            <a:r>
              <a:rPr lang="en-US" sz="1100" dirty="0"/>
              <a:t>" </a:t>
            </a:r>
            <a:r>
              <a:rPr lang="en-US" sz="1100" dirty="0" err="1"/>
              <a:t>unitAccession</a:t>
            </a:r>
            <a:r>
              <a:rPr lang="en-US" sz="1100" dirty="0"/>
              <a:t>="UO:0000106"/&gt;&lt;!--Invalid content was found starting with element '{"http://nmrml.org/schema":</a:t>
            </a:r>
            <a:r>
              <a:rPr lang="en-US" sz="1100" dirty="0" err="1"/>
              <a:t>irradiationFrequency</a:t>
            </a:r>
            <a:r>
              <a:rPr lang="en-US" sz="1100" dirty="0"/>
              <a:t>}'. One of '{"http://nmrml.org/schema":</a:t>
            </a:r>
            <a:r>
              <a:rPr lang="en-US" sz="1100" dirty="0" err="1"/>
              <a:t>sweepWidth</a:t>
            </a:r>
            <a:r>
              <a:rPr lang="en-US" sz="1100" dirty="0"/>
              <a:t>}' is expected. --&gt;</a:t>
            </a:r>
          </a:p>
          <a:p>
            <a:r>
              <a:rPr lang="en-US" sz="1100" dirty="0"/>
              <a:t>                    &lt;</a:t>
            </a:r>
            <a:r>
              <a:rPr lang="en-US" sz="1100" dirty="0" err="1"/>
              <a:t>decouplingMethod</a:t>
            </a:r>
            <a:r>
              <a:rPr lang="en-US" sz="1100" dirty="0"/>
              <a:t> </a:t>
            </a:r>
            <a:r>
              <a:rPr lang="en-US" sz="1100" dirty="0" err="1"/>
              <a:t>cvRef</a:t>
            </a:r>
            <a:r>
              <a:rPr lang="en-US" sz="1100" dirty="0"/>
              <a:t>="NMRCV" accession="NMR:1000046" name="??"/&gt;&lt;!--delete as not decoupled, more important for 2D ? CV terms hard to define, better free text or leave out--&gt;</a:t>
            </a:r>
          </a:p>
          <a:p>
            <a:r>
              <a:rPr lang="en-US" sz="1100" dirty="0"/>
              <a:t>                &lt;/</a:t>
            </a:r>
            <a:r>
              <a:rPr lang="en-US" sz="1100" dirty="0" err="1"/>
              <a:t>DirectDimensionParameterSet</a:t>
            </a:r>
            <a:r>
              <a:rPr lang="en-US" sz="1100" dirty="0"/>
              <a:t>&gt;</a:t>
            </a:r>
          </a:p>
          <a:p>
            <a:r>
              <a:rPr lang="en-US" sz="1100" dirty="0"/>
              <a:t>            &lt;/</a:t>
            </a:r>
            <a:r>
              <a:rPr lang="en-US" sz="1100" dirty="0" err="1"/>
              <a:t>acquisitionParameterSet</a:t>
            </a:r>
            <a:r>
              <a:rPr lang="en-US" sz="1100" dirty="0"/>
              <a:t>&gt;</a:t>
            </a:r>
          </a:p>
          <a:p>
            <a:r>
              <a:rPr lang="en-US" sz="1100" dirty="0"/>
              <a:t>            &lt;</a:t>
            </a:r>
            <a:r>
              <a:rPr lang="en-US" sz="1100" dirty="0" err="1"/>
              <a:t>fidData</a:t>
            </a:r>
            <a:r>
              <a:rPr lang="en-US" sz="1100" dirty="0"/>
              <a:t> </a:t>
            </a:r>
            <a:r>
              <a:rPr lang="en-US" sz="1100" dirty="0" err="1"/>
              <a:t>byteFormat</a:t>
            </a:r>
            <a:r>
              <a:rPr lang="en-US" sz="1100" dirty="0"/>
              <a:t>="Complex128" </a:t>
            </a:r>
            <a:r>
              <a:rPr lang="en-US" sz="1100" dirty="0" err="1"/>
              <a:t>encodedLength</a:t>
            </a:r>
            <a:r>
              <a:rPr lang="en-US" sz="1100" dirty="0"/>
              <a:t>="324160" compressed="true"&gt;eJwMl4dfzl8Ux7U3lYZKy0qiomQLPd9zHlmhsA=&lt;/</a:t>
            </a:r>
            <a:r>
              <a:rPr lang="en-US" sz="1100" dirty="0" err="1"/>
              <a:t>fidData</a:t>
            </a:r>
            <a:r>
              <a:rPr lang="en-US" sz="1100" dirty="0"/>
              <a:t>&gt;</a:t>
            </a:r>
          </a:p>
          <a:p>
            <a:r>
              <a:rPr lang="en-US" sz="1100" dirty="0"/>
              <a:t>        &lt;/acquisition1D&gt;</a:t>
            </a:r>
          </a:p>
          <a:p>
            <a:r>
              <a:rPr lang="en-US" sz="1100" dirty="0"/>
              <a:t>    &lt;/acquisition&gt;</a:t>
            </a:r>
          </a:p>
          <a:p>
            <a:r>
              <a:rPr lang="en-US" sz="1100" dirty="0"/>
              <a:t>&lt;/</a:t>
            </a:r>
            <a:r>
              <a:rPr lang="en-US" sz="1100" dirty="0" err="1"/>
              <a:t>nmrML</a:t>
            </a:r>
            <a:r>
              <a:rPr lang="en-US" sz="1100" dirty="0"/>
              <a:t>&gt;</a:t>
            </a:r>
          </a:p>
          <a:p>
            <a:endParaRPr lang="en-US" sz="1100" dirty="0"/>
          </a:p>
          <a:p>
            <a:endParaRPr lang="en-US" sz="1100" dirty="0"/>
          </a:p>
        </p:txBody>
      </p:sp>
      <p:sp>
        <p:nvSpPr>
          <p:cNvPr id="3" name="Titel 1"/>
          <p:cNvSpPr txBox="1">
            <a:spLocks/>
          </p:cNvSpPr>
          <p:nvPr/>
        </p:nvSpPr>
        <p:spPr>
          <a:xfrm>
            <a:off x="5010947" y="255730"/>
            <a:ext cx="3747464" cy="1143000"/>
          </a:xfrm>
          <a:prstGeom prst="rect">
            <a:avLst/>
          </a:prstGeom>
        </p:spPr>
        <p:txBody>
          <a:bodyP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de-DE" sz="3200" dirty="0" err="1" smtClean="0"/>
              <a:t>nmrML</a:t>
            </a:r>
            <a:r>
              <a:rPr lang="de-DE" sz="3200" dirty="0" smtClean="0"/>
              <a:t> </a:t>
            </a:r>
            <a:r>
              <a:rPr lang="de-DE" sz="3200" dirty="0" err="1" smtClean="0"/>
              <a:t>example</a:t>
            </a:r>
            <a:endParaRPr lang="de-DE" sz="3200" dirty="0"/>
          </a:p>
          <a:p>
            <a:pPr algn="l"/>
            <a:r>
              <a:rPr lang="de-DE" sz="3200" dirty="0" smtClean="0"/>
              <a:t>The </a:t>
            </a:r>
            <a:r>
              <a:rPr lang="de-DE" sz="3200" dirty="0" err="1" smtClean="0"/>
              <a:t>Full</a:t>
            </a:r>
            <a:r>
              <a:rPr lang="de-DE" sz="3200" dirty="0" smtClean="0"/>
              <a:t> Monty II </a:t>
            </a:r>
            <a:endParaRPr lang="en-US" sz="3200" dirty="0"/>
          </a:p>
        </p:txBody>
      </p:sp>
      <p:sp>
        <p:nvSpPr>
          <p:cNvPr id="4" name="Datumsplatzhalter 3"/>
          <p:cNvSpPr>
            <a:spLocks noGrp="1"/>
          </p:cNvSpPr>
          <p:nvPr>
            <p:ph type="dt" sz="half" idx="10"/>
          </p:nvPr>
        </p:nvSpPr>
        <p:spPr/>
        <p:txBody>
          <a:bodyPr/>
          <a:lstStyle/>
          <a:p>
            <a:fld id="{99297FCF-A0EC-40C5-9BF4-31E1300953DD}" type="datetime1">
              <a:rPr lang="en-US" smtClean="0"/>
              <a:t>4/10/2014</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687D7A59-36E2-48B9-B146-C1E59501F63F}" type="slidenum">
              <a:rPr lang="en-US" smtClean="0"/>
              <a:pPr/>
              <a:t>14</a:t>
            </a:fld>
            <a:endParaRPr lang="en-US"/>
          </a:p>
        </p:txBody>
      </p:sp>
    </p:spTree>
    <p:extLst>
      <p:ext uri="{BB962C8B-B14F-4D97-AF65-F5344CB8AC3E}">
        <p14:creationId xmlns:p14="http://schemas.microsoft.com/office/powerpoint/2010/main" val="5875160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12"/>
          <p:cNvSpPr/>
          <p:nvPr/>
        </p:nvSpPr>
        <p:spPr>
          <a:xfrm>
            <a:off x="3835241" y="5268028"/>
            <a:ext cx="1440180" cy="3268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350"/>
          </a:p>
        </p:txBody>
      </p:sp>
      <p:sp>
        <p:nvSpPr>
          <p:cNvPr id="12" name="Rechteck 11"/>
          <p:cNvSpPr/>
          <p:nvPr/>
        </p:nvSpPr>
        <p:spPr>
          <a:xfrm>
            <a:off x="4191000" y="3585256"/>
            <a:ext cx="685800" cy="2695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350"/>
          </a:p>
        </p:txBody>
      </p:sp>
      <p:sp>
        <p:nvSpPr>
          <p:cNvPr id="11" name="Rechteck 10"/>
          <p:cNvSpPr/>
          <p:nvPr/>
        </p:nvSpPr>
        <p:spPr>
          <a:xfrm>
            <a:off x="3185160" y="2011676"/>
            <a:ext cx="3108960" cy="21026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350"/>
          </a:p>
        </p:txBody>
      </p:sp>
      <p:sp>
        <p:nvSpPr>
          <p:cNvPr id="2" name="Titel 1"/>
          <p:cNvSpPr>
            <a:spLocks noGrp="1"/>
          </p:cNvSpPr>
          <p:nvPr>
            <p:ph type="title"/>
          </p:nvPr>
        </p:nvSpPr>
        <p:spPr>
          <a:xfrm>
            <a:off x="580073" y="511108"/>
            <a:ext cx="7886700" cy="994172"/>
          </a:xfrm>
        </p:spPr>
        <p:txBody>
          <a:bodyPr>
            <a:normAutofit fontScale="90000"/>
          </a:bodyPr>
          <a:lstStyle/>
          <a:p>
            <a:r>
              <a:rPr lang="de-DE" dirty="0" smtClean="0"/>
              <a:t>Format </a:t>
            </a:r>
            <a:r>
              <a:rPr lang="de-DE" dirty="0" err="1" smtClean="0"/>
              <a:t>conversions</a:t>
            </a:r>
            <a:r>
              <a:rPr lang="de-DE" dirty="0" smtClean="0"/>
              <a:t> &amp; Parser Workflows</a:t>
            </a:r>
            <a:endParaRPr lang="en-US" dirty="0"/>
          </a:p>
        </p:txBody>
      </p:sp>
      <p:sp>
        <p:nvSpPr>
          <p:cNvPr id="3" name="Inhaltsplatzhalter 2"/>
          <p:cNvSpPr>
            <a:spLocks noGrp="1"/>
          </p:cNvSpPr>
          <p:nvPr>
            <p:ph idx="1"/>
          </p:nvPr>
        </p:nvSpPr>
        <p:spPr>
          <a:xfrm>
            <a:off x="3185160" y="1984476"/>
            <a:ext cx="3383280" cy="373142"/>
          </a:xfrm>
        </p:spPr>
        <p:txBody>
          <a:bodyPr>
            <a:normAutofit/>
          </a:bodyPr>
          <a:lstStyle/>
          <a:p>
            <a:pPr marL="0" indent="0">
              <a:buNone/>
            </a:pPr>
            <a:r>
              <a:rPr lang="de-DE" sz="1650" b="1" i="1" dirty="0" err="1"/>
              <a:t>Vendor</a:t>
            </a:r>
            <a:r>
              <a:rPr lang="de-DE" sz="1650" b="1" i="1" dirty="0"/>
              <a:t> Formats (</a:t>
            </a:r>
            <a:r>
              <a:rPr lang="de-DE" sz="1650" b="1" i="1" dirty="0" err="1"/>
              <a:t>Bruker</a:t>
            </a:r>
            <a:r>
              <a:rPr lang="de-DE" sz="1650" b="1" i="1" dirty="0"/>
              <a:t>, </a:t>
            </a:r>
            <a:r>
              <a:rPr lang="de-DE" sz="1650" b="1" i="1" dirty="0" err="1" smtClean="0"/>
              <a:t>Varian</a:t>
            </a:r>
            <a:r>
              <a:rPr lang="de-DE" sz="1650" b="1" i="1" dirty="0" smtClean="0"/>
              <a:t>)</a:t>
            </a:r>
            <a:endParaRPr lang="de-DE" sz="1650" b="1" i="1" dirty="0"/>
          </a:p>
          <a:p>
            <a:pPr marL="0" indent="0">
              <a:buNone/>
            </a:pPr>
            <a:endParaRPr lang="de-DE" sz="1500" dirty="0"/>
          </a:p>
          <a:p>
            <a:pPr marL="0" indent="0">
              <a:buNone/>
            </a:pPr>
            <a:endParaRPr lang="en-US" dirty="0"/>
          </a:p>
        </p:txBody>
      </p:sp>
      <p:sp>
        <p:nvSpPr>
          <p:cNvPr id="4" name="Inhaltsplatzhalter 2"/>
          <p:cNvSpPr txBox="1">
            <a:spLocks/>
          </p:cNvSpPr>
          <p:nvPr/>
        </p:nvSpPr>
        <p:spPr>
          <a:xfrm>
            <a:off x="4739640" y="4337935"/>
            <a:ext cx="2560320" cy="53355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275" dirty="0"/>
              <a:t>nmrML2Tools (S. Neumann,</a:t>
            </a:r>
            <a:r>
              <a:rPr lang="de-DE" sz="1275" b="1" dirty="0"/>
              <a:t> </a:t>
            </a:r>
            <a:r>
              <a:rPr lang="de-DE" sz="1275" b="1" dirty="0" err="1"/>
              <a:t>rIO</a:t>
            </a:r>
            <a:r>
              <a:rPr lang="de-DE" sz="1275" b="1" dirty="0"/>
              <a:t> </a:t>
            </a:r>
            <a:r>
              <a:rPr lang="de-DE" sz="1275" dirty="0"/>
              <a:t>)</a:t>
            </a:r>
            <a:endParaRPr lang="en-US" sz="1275" dirty="0"/>
          </a:p>
        </p:txBody>
      </p:sp>
      <p:sp>
        <p:nvSpPr>
          <p:cNvPr id="6" name="Inhaltsplatzhalter 2"/>
          <p:cNvSpPr txBox="1">
            <a:spLocks/>
          </p:cNvSpPr>
          <p:nvPr/>
        </p:nvSpPr>
        <p:spPr>
          <a:xfrm>
            <a:off x="4802505" y="2473738"/>
            <a:ext cx="2983230" cy="770256"/>
          </a:xfrm>
          <a:prstGeom prst="rect">
            <a:avLst/>
          </a:prstGeom>
        </p:spPr>
        <p:txBody>
          <a:bodyPr vert="horz" lIns="68580" tIns="34290" rIns="68580" bIns="3429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b="1" i="1" dirty="0" err="1"/>
              <a:t>Varian</a:t>
            </a:r>
            <a:r>
              <a:rPr lang="de-DE" sz="1600" b="1" i="1" dirty="0"/>
              <a:t> </a:t>
            </a:r>
            <a:r>
              <a:rPr lang="de-DE" sz="1600" b="1" i="1" dirty="0" smtClean="0"/>
              <a:t>: </a:t>
            </a:r>
            <a:r>
              <a:rPr lang="de-DE" sz="1500" dirty="0" smtClean="0"/>
              <a:t>M</a:t>
            </a:r>
            <a:r>
              <a:rPr lang="de-DE" sz="1500" dirty="0"/>
              <a:t>. Wilson</a:t>
            </a:r>
            <a:r>
              <a:rPr lang="de-DE" sz="1500" b="1" dirty="0" smtClean="0"/>
              <a:t>,</a:t>
            </a:r>
          </a:p>
          <a:p>
            <a:pPr marL="0" indent="0">
              <a:buNone/>
            </a:pPr>
            <a:r>
              <a:rPr lang="de-DE" sz="1500" b="1" dirty="0" smtClean="0"/>
              <a:t> </a:t>
            </a:r>
            <a:r>
              <a:rPr lang="de-DE" sz="1500" b="1" dirty="0" err="1"/>
              <a:t>pynmrml</a:t>
            </a:r>
            <a:r>
              <a:rPr lang="de-DE" sz="1500" dirty="0"/>
              <a:t>, Python </a:t>
            </a:r>
            <a:r>
              <a:rPr lang="de-DE" sz="1500" dirty="0" err="1"/>
              <a:t>based</a:t>
            </a:r>
            <a:r>
              <a:rPr lang="de-DE" sz="1500" dirty="0"/>
              <a:t>, </a:t>
            </a:r>
            <a:r>
              <a:rPr lang="de-DE" sz="1500" dirty="0" err="1"/>
              <a:t>uses</a:t>
            </a:r>
            <a:r>
              <a:rPr lang="de-DE" sz="1500" dirty="0"/>
              <a:t> </a:t>
            </a:r>
            <a:r>
              <a:rPr lang="de-DE" sz="1500" dirty="0">
                <a:hlinkClick r:id="rId2"/>
              </a:rPr>
              <a:t>http://code.google.com/p/nmrglue/</a:t>
            </a:r>
            <a:r>
              <a:rPr lang="de-DE" sz="1500" dirty="0"/>
              <a:t> </a:t>
            </a:r>
            <a:r>
              <a:rPr lang="de-DE" sz="1500" dirty="0" err="1"/>
              <a:t>to</a:t>
            </a:r>
            <a:r>
              <a:rPr lang="de-DE" sz="1500" dirty="0"/>
              <a:t> </a:t>
            </a:r>
            <a:r>
              <a:rPr lang="de-DE" sz="1500" dirty="0" err="1"/>
              <a:t>access</a:t>
            </a:r>
            <a:r>
              <a:rPr lang="de-DE" sz="1500" dirty="0"/>
              <a:t> </a:t>
            </a:r>
            <a:r>
              <a:rPr lang="de-DE" sz="1500" dirty="0" err="1"/>
              <a:t>Vendor</a:t>
            </a:r>
            <a:r>
              <a:rPr lang="de-DE" sz="1500" dirty="0"/>
              <a:t> </a:t>
            </a:r>
            <a:r>
              <a:rPr lang="de-DE" sz="1500" dirty="0" err="1" smtClean="0"/>
              <a:t>format</a:t>
            </a:r>
            <a:r>
              <a:rPr lang="de-DE" sz="1500" dirty="0" smtClean="0"/>
              <a:t>, </a:t>
            </a:r>
            <a:r>
              <a:rPr lang="de-DE" sz="1500" dirty="0" err="1" smtClean="0"/>
              <a:t>creates</a:t>
            </a:r>
            <a:r>
              <a:rPr lang="de-DE" sz="1500" dirty="0" smtClean="0"/>
              <a:t> </a:t>
            </a:r>
            <a:r>
              <a:rPr lang="de-DE" sz="1500" dirty="0"/>
              <a:t>XML </a:t>
            </a:r>
            <a:r>
              <a:rPr lang="de-DE" sz="1500" dirty="0" err="1"/>
              <a:t>bindings</a:t>
            </a:r>
            <a:r>
              <a:rPr lang="de-DE" sz="1500" dirty="0"/>
              <a:t> via generateDS.py </a:t>
            </a:r>
          </a:p>
        </p:txBody>
      </p:sp>
      <p:sp>
        <p:nvSpPr>
          <p:cNvPr id="7" name="Inhaltsplatzhalter 2"/>
          <p:cNvSpPr txBox="1">
            <a:spLocks/>
          </p:cNvSpPr>
          <p:nvPr/>
        </p:nvSpPr>
        <p:spPr>
          <a:xfrm>
            <a:off x="4191000" y="3592382"/>
            <a:ext cx="758190" cy="36921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500" i="1" dirty="0" err="1"/>
              <a:t>nmrML</a:t>
            </a:r>
            <a:endParaRPr lang="en-US" sz="2100" i="1" dirty="0"/>
          </a:p>
        </p:txBody>
      </p:sp>
      <p:sp>
        <p:nvSpPr>
          <p:cNvPr id="8" name="Inhaltsplatzhalter 2"/>
          <p:cNvSpPr txBox="1">
            <a:spLocks/>
          </p:cNvSpPr>
          <p:nvPr/>
        </p:nvSpPr>
        <p:spPr>
          <a:xfrm>
            <a:off x="3857149" y="5295654"/>
            <a:ext cx="1578293" cy="29919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500" i="1" dirty="0"/>
              <a:t>R, </a:t>
            </a:r>
            <a:r>
              <a:rPr lang="de-DE" sz="1500" i="1" dirty="0" err="1"/>
              <a:t>rNMR</a:t>
            </a:r>
            <a:r>
              <a:rPr lang="de-DE" sz="1500" i="1" dirty="0"/>
              <a:t>, Batman</a:t>
            </a:r>
            <a:endParaRPr lang="en-US" sz="2100" i="1" dirty="0"/>
          </a:p>
        </p:txBody>
      </p:sp>
      <p:sp>
        <p:nvSpPr>
          <p:cNvPr id="10" name="Inhaltsplatzhalter 2"/>
          <p:cNvSpPr txBox="1">
            <a:spLocks/>
          </p:cNvSpPr>
          <p:nvPr/>
        </p:nvSpPr>
        <p:spPr>
          <a:xfrm>
            <a:off x="2308384" y="2486260"/>
            <a:ext cx="2168462" cy="1001026"/>
          </a:xfrm>
          <a:prstGeom prst="rect">
            <a:avLst/>
          </a:prstGeom>
        </p:spPr>
        <p:txBody>
          <a:bodyPr vert="horz" lIns="68580" tIns="34290" rIns="68580" bIns="3429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b="1" i="1" dirty="0" err="1" smtClean="0"/>
              <a:t>Bruker</a:t>
            </a:r>
            <a:r>
              <a:rPr lang="de-DE" sz="1600" b="1" i="1" dirty="0" smtClean="0"/>
              <a:t>: </a:t>
            </a:r>
            <a:r>
              <a:rPr lang="de-DE" sz="1500" dirty="0" smtClean="0"/>
              <a:t>D</a:t>
            </a:r>
            <a:r>
              <a:rPr lang="de-DE" sz="1500" dirty="0"/>
              <a:t>. Jacobs, </a:t>
            </a:r>
            <a:endParaRPr lang="de-DE" sz="1500" dirty="0" smtClean="0"/>
          </a:p>
          <a:p>
            <a:pPr marL="0" indent="0">
              <a:buNone/>
            </a:pPr>
            <a:r>
              <a:rPr lang="de-DE" sz="1500" dirty="0" smtClean="0"/>
              <a:t>\</a:t>
            </a:r>
            <a:r>
              <a:rPr lang="de-DE" sz="1500" dirty="0" err="1"/>
              <a:t>tools</a:t>
            </a:r>
            <a:r>
              <a:rPr lang="de-DE" sz="1500" dirty="0"/>
              <a:t>\</a:t>
            </a:r>
            <a:r>
              <a:rPr lang="de-DE" sz="1500" dirty="0" err="1"/>
              <a:t>Parser_and_Converters</a:t>
            </a:r>
            <a:r>
              <a:rPr lang="de-DE" sz="1500" dirty="0"/>
              <a:t>\Java  , </a:t>
            </a:r>
            <a:r>
              <a:rPr lang="en-US" sz="1500" dirty="0"/>
              <a:t>JAXB framework  (Java Architecture for XML Binding),  uses </a:t>
            </a:r>
            <a:r>
              <a:rPr lang="en-US" sz="1500" dirty="0" err="1"/>
              <a:t>luis</a:t>
            </a:r>
            <a:r>
              <a:rPr lang="en-US" sz="1500" dirty="0"/>
              <a:t> F </a:t>
            </a:r>
            <a:r>
              <a:rPr lang="fr-FR" sz="1500" dirty="0" err="1">
                <a:solidFill>
                  <a:schemeClr val="dk1"/>
                </a:solidFill>
                <a:ea typeface="Calibri"/>
                <a:cs typeface="Calibri"/>
                <a:sym typeface="Calibri"/>
              </a:rPr>
              <a:t>nmr-fid-tool</a:t>
            </a:r>
            <a:r>
              <a:rPr lang="fr-FR" sz="1500" dirty="0">
                <a:solidFill>
                  <a:schemeClr val="dk1"/>
                </a:solidFill>
                <a:ea typeface="Calibri"/>
                <a:cs typeface="Calibri"/>
                <a:sym typeface="Calibri"/>
              </a:rPr>
              <a:t> API </a:t>
            </a:r>
            <a:r>
              <a:rPr lang="fr-FR" sz="1500" dirty="0">
                <a:solidFill>
                  <a:schemeClr val="dk1"/>
                </a:solidFill>
                <a:ea typeface="Calibri"/>
                <a:cs typeface="Calibri"/>
                <a:sym typeface="Calibri"/>
                <a:hlinkClick r:id="rId3"/>
              </a:rPr>
              <a:t>https://github.com/LuisFF/nmr-fid-tool</a:t>
            </a:r>
            <a:r>
              <a:rPr lang="fr-FR" sz="1500" dirty="0">
                <a:solidFill>
                  <a:schemeClr val="dk1"/>
                </a:solidFill>
                <a:ea typeface="Calibri"/>
                <a:cs typeface="Calibri"/>
                <a:sym typeface="Calibri"/>
              </a:rPr>
              <a:t> </a:t>
            </a:r>
            <a:endParaRPr lang="de-DE" sz="1500" dirty="0"/>
          </a:p>
          <a:p>
            <a:pPr marL="0" indent="0">
              <a:buNone/>
            </a:pPr>
            <a:endParaRPr lang="en-US" sz="2100" dirty="0"/>
          </a:p>
        </p:txBody>
      </p:sp>
      <p:sp>
        <p:nvSpPr>
          <p:cNvPr id="14" name="Pfeil nach unten 13"/>
          <p:cNvSpPr/>
          <p:nvPr/>
        </p:nvSpPr>
        <p:spPr>
          <a:xfrm>
            <a:off x="4396740" y="2431530"/>
            <a:ext cx="285750" cy="1000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Pfeil nach unten 14"/>
          <p:cNvSpPr/>
          <p:nvPr/>
        </p:nvSpPr>
        <p:spPr>
          <a:xfrm>
            <a:off x="4396740" y="4106470"/>
            <a:ext cx="285750" cy="1000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Pfeil nach unten 15"/>
          <p:cNvSpPr/>
          <p:nvPr/>
        </p:nvSpPr>
        <p:spPr>
          <a:xfrm rot="3669861">
            <a:off x="3486983" y="3558903"/>
            <a:ext cx="259080" cy="9252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hteck 16"/>
          <p:cNvSpPr/>
          <p:nvPr/>
        </p:nvSpPr>
        <p:spPr>
          <a:xfrm>
            <a:off x="259393" y="4194616"/>
            <a:ext cx="3034650" cy="195805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de-DE" sz="1350" dirty="0" err="1">
                <a:solidFill>
                  <a:schemeClr val="tx1"/>
                </a:solidFill>
              </a:rPr>
              <a:t>Visualisations</a:t>
            </a:r>
            <a:r>
              <a:rPr lang="de-DE" sz="1350" dirty="0">
                <a:solidFill>
                  <a:schemeClr val="tx1"/>
                </a:solidFill>
              </a:rPr>
              <a:t> </a:t>
            </a:r>
          </a:p>
          <a:p>
            <a:pPr marL="214313" indent="-214313">
              <a:buSzPct val="25000"/>
              <a:buFont typeface="Arial" panose="020B0604020202020204" pitchFamily="34" charset="0"/>
              <a:buChar char="•"/>
            </a:pPr>
            <a:r>
              <a:rPr lang="fr-FR" sz="1350" dirty="0" err="1">
                <a:solidFill>
                  <a:schemeClr val="dk1"/>
                </a:solidFill>
                <a:ea typeface="Calibri"/>
                <a:cs typeface="Calibri"/>
                <a:sym typeface="Calibri"/>
              </a:rPr>
              <a:t>nmr</a:t>
            </a:r>
            <a:r>
              <a:rPr lang="fr-FR" sz="1350" dirty="0">
                <a:solidFill>
                  <a:schemeClr val="dk1"/>
                </a:solidFill>
                <a:ea typeface="Calibri"/>
                <a:cs typeface="Calibri"/>
                <a:sym typeface="Calibri"/>
              </a:rPr>
              <a:t> </a:t>
            </a:r>
            <a:r>
              <a:rPr lang="fr-FR" sz="1350" dirty="0" err="1">
                <a:solidFill>
                  <a:schemeClr val="dk1"/>
                </a:solidFill>
                <a:ea typeface="Calibri"/>
                <a:cs typeface="Calibri"/>
                <a:sym typeface="Calibri"/>
              </a:rPr>
              <a:t>spectra</a:t>
            </a:r>
            <a:r>
              <a:rPr lang="fr-FR" sz="1350" dirty="0">
                <a:solidFill>
                  <a:schemeClr val="dk1"/>
                </a:solidFill>
                <a:ea typeface="Calibri"/>
                <a:cs typeface="Calibri"/>
                <a:sym typeface="Calibri"/>
              </a:rPr>
              <a:t> </a:t>
            </a:r>
            <a:r>
              <a:rPr lang="fr-FR" sz="1350" dirty="0" err="1">
                <a:solidFill>
                  <a:schemeClr val="dk1"/>
                </a:solidFill>
                <a:ea typeface="Calibri"/>
                <a:cs typeface="Calibri"/>
                <a:sym typeface="Calibri"/>
              </a:rPr>
              <a:t>viewer</a:t>
            </a:r>
            <a:r>
              <a:rPr lang="fr-FR" sz="1350" dirty="0">
                <a:solidFill>
                  <a:schemeClr val="dk1"/>
                </a:solidFill>
                <a:ea typeface="Calibri"/>
                <a:cs typeface="Calibri"/>
                <a:sym typeface="Calibri"/>
              </a:rPr>
              <a:t>: </a:t>
            </a:r>
            <a:endParaRPr lang="fr-FR" sz="1350" dirty="0" smtClean="0">
              <a:solidFill>
                <a:schemeClr val="dk1"/>
              </a:solidFill>
              <a:ea typeface="Calibri"/>
              <a:cs typeface="Calibri"/>
              <a:sym typeface="Calibri"/>
            </a:endParaRPr>
          </a:p>
          <a:p>
            <a:pPr marL="214313" indent="-214313">
              <a:buSzPct val="25000"/>
              <a:buFont typeface="Arial" panose="020B0604020202020204" pitchFamily="34" charset="0"/>
              <a:buChar char="•"/>
            </a:pPr>
            <a:r>
              <a:rPr lang="en-US" sz="1350" dirty="0" smtClean="0">
                <a:solidFill>
                  <a:schemeClr val="dk1"/>
                </a:solidFill>
                <a:ea typeface="Calibri"/>
                <a:cs typeface="Calibri"/>
                <a:sym typeface="Calibri"/>
              </a:rPr>
              <a:t>web-based</a:t>
            </a:r>
            <a:r>
              <a:rPr lang="en-US" sz="1350" dirty="0">
                <a:solidFill>
                  <a:schemeClr val="dk1"/>
                </a:solidFill>
                <a:ea typeface="Calibri"/>
                <a:cs typeface="Calibri"/>
                <a:sym typeface="Calibri"/>
              </a:rPr>
              <a:t>, uses jQuery framework, </a:t>
            </a:r>
            <a:r>
              <a:rPr lang="fr-FR" sz="1350" dirty="0">
                <a:solidFill>
                  <a:schemeClr val="dk1"/>
                </a:solidFill>
                <a:ea typeface="Calibri"/>
                <a:cs typeface="Calibri"/>
                <a:sym typeface="Calibri"/>
              </a:rPr>
              <a:t> </a:t>
            </a:r>
            <a:r>
              <a:rPr lang="fr-FR" sz="1350" dirty="0" err="1">
                <a:solidFill>
                  <a:schemeClr val="dk1"/>
                </a:solidFill>
                <a:ea typeface="Calibri"/>
                <a:cs typeface="Calibri"/>
                <a:sym typeface="Calibri"/>
              </a:rPr>
              <a:t>e.g</a:t>
            </a:r>
            <a:r>
              <a:rPr lang="fr-FR" sz="1350" dirty="0">
                <a:solidFill>
                  <a:schemeClr val="dk1"/>
                </a:solidFill>
                <a:ea typeface="Calibri"/>
                <a:cs typeface="Calibri"/>
                <a:sym typeface="Calibri"/>
              </a:rPr>
              <a:t>. </a:t>
            </a:r>
          </a:p>
          <a:p>
            <a:pPr>
              <a:buSzPct val="25000"/>
            </a:pPr>
            <a:r>
              <a:rPr lang="fr-FR" sz="1350" u="sng" dirty="0">
                <a:solidFill>
                  <a:schemeClr val="hlink"/>
                </a:solidFill>
                <a:ea typeface="Calibri"/>
                <a:cs typeface="Calibri"/>
                <a:sym typeface="Calibri"/>
                <a:hlinkClick r:id="rId4"/>
              </a:rPr>
              <a:t>http://services.cbib.u-bordeaux2.fr/SPECNMR/T06002</a:t>
            </a:r>
            <a:r>
              <a:rPr lang="fr-FR" sz="1350" dirty="0">
                <a:solidFill>
                  <a:schemeClr val="dk1"/>
                </a:solidFill>
                <a:ea typeface="Calibri"/>
                <a:cs typeface="Calibri"/>
                <a:sym typeface="Calibri"/>
                <a:hlinkClick r:id="rId4"/>
              </a:rPr>
              <a:t>e</a:t>
            </a:r>
            <a:endParaRPr lang="fr-FR" sz="1350" dirty="0">
              <a:solidFill>
                <a:schemeClr val="dk1"/>
              </a:solidFill>
              <a:ea typeface="Calibri"/>
              <a:cs typeface="Calibri"/>
              <a:sym typeface="Calibri"/>
            </a:endParaRPr>
          </a:p>
          <a:p>
            <a:pPr marL="214313" indent="-214313">
              <a:buSzPct val="25000"/>
              <a:buFont typeface="Arial" panose="020B0604020202020204" pitchFamily="34" charset="0"/>
              <a:buChar char="•"/>
            </a:pPr>
            <a:r>
              <a:rPr lang="fr-FR" sz="1350" dirty="0">
                <a:solidFill>
                  <a:schemeClr val="dk1"/>
                </a:solidFill>
                <a:ea typeface="Calibri"/>
                <a:cs typeface="Calibri"/>
                <a:sym typeface="Calibri"/>
              </a:rPr>
              <a:t>Data </a:t>
            </a:r>
            <a:r>
              <a:rPr lang="fr-FR" sz="1350" dirty="0" err="1">
                <a:solidFill>
                  <a:schemeClr val="dk1"/>
                </a:solidFill>
                <a:ea typeface="Calibri"/>
                <a:cs typeface="Calibri"/>
                <a:sym typeface="Calibri"/>
              </a:rPr>
              <a:t>reduction</a:t>
            </a:r>
            <a:r>
              <a:rPr lang="fr-FR" sz="1350" dirty="0">
                <a:solidFill>
                  <a:schemeClr val="dk1"/>
                </a:solidFill>
                <a:ea typeface="Calibri"/>
                <a:cs typeface="Calibri"/>
                <a:sym typeface="Calibri"/>
              </a:rPr>
              <a:t>: </a:t>
            </a:r>
            <a:endParaRPr lang="fr-FR" sz="1350" dirty="0" smtClean="0">
              <a:solidFill>
                <a:schemeClr val="dk1"/>
              </a:solidFill>
              <a:ea typeface="Calibri"/>
              <a:cs typeface="Calibri"/>
              <a:sym typeface="Calibri"/>
            </a:endParaRPr>
          </a:p>
          <a:p>
            <a:pPr marL="214313" indent="-214313">
              <a:buSzPct val="25000"/>
              <a:buFont typeface="Arial" panose="020B0604020202020204" pitchFamily="34" charset="0"/>
              <a:buChar char="•"/>
            </a:pPr>
            <a:r>
              <a:rPr lang="fr-FR" sz="1350" dirty="0" err="1" smtClean="0">
                <a:solidFill>
                  <a:schemeClr val="dk1"/>
                </a:solidFill>
                <a:ea typeface="Calibri"/>
                <a:cs typeface="Calibri"/>
                <a:sym typeface="Calibri"/>
              </a:rPr>
              <a:t>e.g</a:t>
            </a:r>
            <a:r>
              <a:rPr lang="fr-FR" sz="1350" dirty="0">
                <a:solidFill>
                  <a:schemeClr val="dk1"/>
                </a:solidFill>
                <a:ea typeface="Calibri"/>
                <a:cs typeface="Calibri"/>
                <a:sym typeface="Calibri"/>
              </a:rPr>
              <a:t>. ERVA NMR </a:t>
            </a:r>
            <a:r>
              <a:rPr lang="fr-FR" sz="1350" dirty="0" err="1">
                <a:solidFill>
                  <a:schemeClr val="dk1"/>
                </a:solidFill>
                <a:ea typeface="Calibri"/>
                <a:cs typeface="Calibri"/>
                <a:sym typeface="Calibri"/>
              </a:rPr>
              <a:t>bucketing</a:t>
            </a:r>
            <a:r>
              <a:rPr lang="fr-FR" sz="1350" dirty="0">
                <a:solidFill>
                  <a:schemeClr val="dk1"/>
                </a:solidFill>
                <a:ea typeface="Calibri"/>
                <a:cs typeface="Calibri"/>
                <a:sym typeface="Calibri"/>
              </a:rPr>
              <a:t>, </a:t>
            </a:r>
            <a:r>
              <a:rPr lang="fr-FR" sz="1350" dirty="0" err="1">
                <a:solidFill>
                  <a:schemeClr val="dk1"/>
                </a:solidFill>
                <a:ea typeface="Calibri"/>
                <a:cs typeface="Calibri"/>
                <a:sym typeface="Calibri"/>
              </a:rPr>
              <a:t>clustering</a:t>
            </a:r>
            <a:r>
              <a:rPr lang="fr-FR" sz="1350" dirty="0">
                <a:solidFill>
                  <a:schemeClr val="dk1"/>
                </a:solidFill>
                <a:ea typeface="Calibri"/>
                <a:cs typeface="Calibri"/>
                <a:sym typeface="Calibri"/>
              </a:rPr>
              <a:t>, cluster </a:t>
            </a:r>
            <a:r>
              <a:rPr lang="fr-FR" sz="1350" dirty="0" err="1">
                <a:solidFill>
                  <a:schemeClr val="dk1"/>
                </a:solidFill>
                <a:ea typeface="Calibri"/>
                <a:cs typeface="Calibri"/>
                <a:sym typeface="Calibri"/>
              </a:rPr>
              <a:t>comparison</a:t>
            </a:r>
            <a:r>
              <a:rPr lang="fr-FR" sz="1350" dirty="0">
                <a:solidFill>
                  <a:schemeClr val="dk1"/>
                </a:solidFill>
                <a:ea typeface="Calibri"/>
                <a:cs typeface="Calibri"/>
                <a:sym typeface="Calibri"/>
              </a:rPr>
              <a:t> … </a:t>
            </a:r>
          </a:p>
          <a:p>
            <a:pPr lvl="0">
              <a:buSzPct val="25000"/>
            </a:pPr>
            <a:endParaRPr lang="fr-FR" sz="1350" u="sng" dirty="0">
              <a:solidFill>
                <a:schemeClr val="hlink"/>
              </a:solidFill>
              <a:ea typeface="Calibri"/>
              <a:cs typeface="Calibri"/>
              <a:sym typeface="Calibri"/>
            </a:endParaRPr>
          </a:p>
        </p:txBody>
      </p:sp>
      <p:sp>
        <p:nvSpPr>
          <p:cNvPr id="5" name="Pfeil nach unten 4"/>
          <p:cNvSpPr/>
          <p:nvPr/>
        </p:nvSpPr>
        <p:spPr>
          <a:xfrm>
            <a:off x="457201" y="2914462"/>
            <a:ext cx="245744" cy="1105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hteck 18"/>
          <p:cNvSpPr/>
          <p:nvPr/>
        </p:nvSpPr>
        <p:spPr>
          <a:xfrm>
            <a:off x="208408" y="2470342"/>
            <a:ext cx="1440180" cy="3268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350"/>
          </a:p>
        </p:txBody>
      </p:sp>
      <p:sp>
        <p:nvSpPr>
          <p:cNvPr id="20" name="Inhaltsplatzhalter 2"/>
          <p:cNvSpPr txBox="1">
            <a:spLocks/>
          </p:cNvSpPr>
          <p:nvPr/>
        </p:nvSpPr>
        <p:spPr>
          <a:xfrm>
            <a:off x="230315" y="2497968"/>
            <a:ext cx="1578293" cy="299190"/>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500" i="1" dirty="0" err="1"/>
              <a:t>ISAtab</a:t>
            </a:r>
            <a:r>
              <a:rPr lang="de-DE" sz="1500" i="1" dirty="0"/>
              <a:t> </a:t>
            </a:r>
            <a:r>
              <a:rPr lang="de-DE" sz="1500" i="1" dirty="0" err="1"/>
              <a:t>file</a:t>
            </a:r>
            <a:endParaRPr lang="en-US" sz="2100" i="1" dirty="0"/>
          </a:p>
        </p:txBody>
      </p:sp>
      <p:sp>
        <p:nvSpPr>
          <p:cNvPr id="9" name="Textfeld 8"/>
          <p:cNvSpPr txBox="1"/>
          <p:nvPr/>
        </p:nvSpPr>
        <p:spPr>
          <a:xfrm>
            <a:off x="6240214" y="5073645"/>
            <a:ext cx="2119491" cy="715581"/>
          </a:xfrm>
          <a:prstGeom prst="rect">
            <a:avLst/>
          </a:prstGeom>
          <a:noFill/>
        </p:spPr>
        <p:txBody>
          <a:bodyPr wrap="none" rtlCol="0">
            <a:spAutoFit/>
          </a:bodyPr>
          <a:lstStyle/>
          <a:p>
            <a:pPr lvl="1"/>
            <a:r>
              <a:rPr lang="en-US" sz="1350" dirty="0"/>
              <a:t>Other Parsers:</a:t>
            </a:r>
          </a:p>
          <a:p>
            <a:pPr lvl="1"/>
            <a:r>
              <a:rPr lang="en-US" sz="1350" dirty="0" err="1"/>
              <a:t>nmrML</a:t>
            </a:r>
            <a:r>
              <a:rPr lang="en-US" sz="1350" dirty="0"/>
              <a:t> to MAF</a:t>
            </a:r>
          </a:p>
          <a:p>
            <a:pPr lvl="1"/>
            <a:r>
              <a:rPr lang="en-US" sz="1350" dirty="0" err="1"/>
              <a:t>nmrML</a:t>
            </a:r>
            <a:r>
              <a:rPr lang="en-US" sz="1350" dirty="0"/>
              <a:t> to </a:t>
            </a:r>
            <a:r>
              <a:rPr lang="en-US" sz="1350" dirty="0" err="1"/>
              <a:t>JCamp</a:t>
            </a:r>
            <a:r>
              <a:rPr lang="en-US" sz="1350" dirty="0"/>
              <a:t>-dx</a:t>
            </a:r>
          </a:p>
        </p:txBody>
      </p:sp>
    </p:spTree>
    <p:extLst>
      <p:ext uri="{BB962C8B-B14F-4D97-AF65-F5344CB8AC3E}">
        <p14:creationId xmlns:p14="http://schemas.microsoft.com/office/powerpoint/2010/main" val="3061463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64A60053-CA81-4DED-90B0-FE430279131F}" type="datetime1">
              <a:rPr lang="en-US" smtClean="0"/>
              <a:t>4/10/2014</a:t>
            </a:fld>
            <a:endParaRPr lang="en-US"/>
          </a:p>
        </p:txBody>
      </p:sp>
      <p:sp>
        <p:nvSpPr>
          <p:cNvPr id="21" name="Foliennummernplatzhalter 20"/>
          <p:cNvSpPr>
            <a:spLocks noGrp="1"/>
          </p:cNvSpPr>
          <p:nvPr>
            <p:ph type="sldNum" sz="quarter" idx="12"/>
          </p:nvPr>
        </p:nvSpPr>
        <p:spPr/>
        <p:txBody>
          <a:bodyPr/>
          <a:lstStyle/>
          <a:p>
            <a:fld id="{BCF2E4CE-2DB4-4CE1-B3FA-7E5BDBC2317A}" type="slidenum">
              <a:rPr lang="de-DE" smtClean="0"/>
              <a:t>16</a:t>
            </a:fld>
            <a:endParaRPr lang="de-DE" dirty="0"/>
          </a:p>
        </p:txBody>
      </p:sp>
      <p:sp>
        <p:nvSpPr>
          <p:cNvPr id="2" name="Titel 1"/>
          <p:cNvSpPr>
            <a:spLocks noGrp="1"/>
          </p:cNvSpPr>
          <p:nvPr>
            <p:ph type="title" idx="4294967295"/>
          </p:nvPr>
        </p:nvSpPr>
        <p:spPr>
          <a:xfrm>
            <a:off x="504825" y="153514"/>
            <a:ext cx="8639175" cy="714375"/>
          </a:xfrm>
        </p:spPr>
        <p:txBody>
          <a:bodyPr>
            <a:normAutofit/>
          </a:bodyPr>
          <a:lstStyle/>
          <a:p>
            <a:pPr algn="l"/>
            <a:r>
              <a:rPr lang="de-DE" sz="3200" dirty="0" err="1" smtClean="0">
                <a:solidFill>
                  <a:schemeClr val="bg1"/>
                </a:solidFill>
              </a:rPr>
              <a:t>Onion</a:t>
            </a:r>
            <a:r>
              <a:rPr lang="de-DE" sz="3200" dirty="0" smtClean="0">
                <a:solidFill>
                  <a:schemeClr val="bg1"/>
                </a:solidFill>
              </a:rPr>
              <a:t> </a:t>
            </a:r>
            <a:r>
              <a:rPr lang="de-DE" sz="3200" dirty="0" err="1" smtClean="0">
                <a:solidFill>
                  <a:schemeClr val="bg1"/>
                </a:solidFill>
              </a:rPr>
              <a:t>model</a:t>
            </a:r>
            <a:r>
              <a:rPr lang="de-DE" sz="3200" dirty="0" smtClean="0">
                <a:solidFill>
                  <a:schemeClr val="bg1"/>
                </a:solidFill>
              </a:rPr>
              <a:t> </a:t>
            </a:r>
            <a:r>
              <a:rPr lang="de-DE" sz="3200" dirty="0" err="1" smtClean="0">
                <a:solidFill>
                  <a:schemeClr val="bg1"/>
                </a:solidFill>
              </a:rPr>
              <a:t>of</a:t>
            </a:r>
            <a:r>
              <a:rPr lang="de-DE" sz="3200" dirty="0" smtClean="0">
                <a:solidFill>
                  <a:schemeClr val="bg1"/>
                </a:solidFill>
              </a:rPr>
              <a:t>                         </a:t>
            </a:r>
            <a:r>
              <a:rPr lang="de-DE" sz="3200" dirty="0" err="1" smtClean="0">
                <a:solidFill>
                  <a:schemeClr val="bg1"/>
                </a:solidFill>
              </a:rPr>
              <a:t>validation</a:t>
            </a:r>
            <a:r>
              <a:rPr lang="de-DE" sz="3200" dirty="0" smtClean="0">
                <a:solidFill>
                  <a:schemeClr val="bg1"/>
                </a:solidFill>
              </a:rPr>
              <a:t> </a:t>
            </a:r>
            <a:r>
              <a:rPr lang="de-DE" sz="3200" dirty="0" err="1">
                <a:solidFill>
                  <a:schemeClr val="bg1"/>
                </a:solidFill>
              </a:rPr>
              <a:t>l</a:t>
            </a:r>
            <a:r>
              <a:rPr lang="de-DE" sz="3200" dirty="0" err="1" smtClean="0">
                <a:solidFill>
                  <a:schemeClr val="bg1"/>
                </a:solidFill>
              </a:rPr>
              <a:t>ayers</a:t>
            </a:r>
            <a:endParaRPr lang="en-US" sz="3200" dirty="0">
              <a:solidFill>
                <a:schemeClr val="bg1"/>
              </a:solidFill>
            </a:endParaRPr>
          </a:p>
        </p:txBody>
      </p:sp>
      <p:sp>
        <p:nvSpPr>
          <p:cNvPr id="4" name="Rounded Rectangle 3"/>
          <p:cNvSpPr/>
          <p:nvPr/>
        </p:nvSpPr>
        <p:spPr>
          <a:xfrm>
            <a:off x="465710" y="2547421"/>
            <a:ext cx="7585974" cy="3487619"/>
          </a:xfrm>
          <a:prstGeom prst="roundRect">
            <a:avLst/>
          </a:prstGeom>
          <a:solidFill>
            <a:schemeClr val="bg2">
              <a:alpha val="77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1013" dirty="0"/>
          </a:p>
        </p:txBody>
      </p:sp>
      <p:sp>
        <p:nvSpPr>
          <p:cNvPr id="5" name="Rounded Rectangle 3"/>
          <p:cNvSpPr/>
          <p:nvPr/>
        </p:nvSpPr>
        <p:spPr>
          <a:xfrm>
            <a:off x="575643" y="2603261"/>
            <a:ext cx="6224920" cy="2664080"/>
          </a:xfrm>
          <a:prstGeom prst="roundRect">
            <a:avLst/>
          </a:prstGeom>
          <a:solidFill>
            <a:schemeClr val="bg2">
              <a:alpha val="77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1013" dirty="0"/>
          </a:p>
        </p:txBody>
      </p:sp>
      <p:sp>
        <p:nvSpPr>
          <p:cNvPr id="6" name="Rounded Rectangle 3"/>
          <p:cNvSpPr/>
          <p:nvPr/>
        </p:nvSpPr>
        <p:spPr>
          <a:xfrm>
            <a:off x="670107" y="2593651"/>
            <a:ext cx="4570596" cy="1850795"/>
          </a:xfrm>
          <a:prstGeom prst="roundRect">
            <a:avLst/>
          </a:prstGeom>
          <a:solidFill>
            <a:schemeClr val="bg2">
              <a:alpha val="77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1013" dirty="0"/>
          </a:p>
        </p:txBody>
      </p:sp>
      <p:sp>
        <p:nvSpPr>
          <p:cNvPr id="7" name="Rounded Rectangle 3"/>
          <p:cNvSpPr/>
          <p:nvPr/>
        </p:nvSpPr>
        <p:spPr>
          <a:xfrm>
            <a:off x="823081" y="2627002"/>
            <a:ext cx="3460193" cy="1126243"/>
          </a:xfrm>
          <a:prstGeom prst="roundRect">
            <a:avLst/>
          </a:prstGeom>
          <a:solidFill>
            <a:schemeClr val="bg2">
              <a:alpha val="77000"/>
            </a:schemeClr>
          </a:solidFill>
        </p:spPr>
        <p:style>
          <a:lnRef idx="1">
            <a:schemeClr val="dk1"/>
          </a:lnRef>
          <a:fillRef idx="2">
            <a:schemeClr val="dk1"/>
          </a:fillRef>
          <a:effectRef idx="1">
            <a:schemeClr val="dk1"/>
          </a:effectRef>
          <a:fontRef idx="minor">
            <a:schemeClr val="dk1"/>
          </a:fontRef>
        </p:style>
        <p:txBody>
          <a:bodyPr rtlCol="0" anchor="ctr"/>
          <a:lstStyle/>
          <a:p>
            <a:endParaRPr lang="nl-NL" sz="1013" dirty="0"/>
          </a:p>
        </p:txBody>
      </p:sp>
      <p:sp>
        <p:nvSpPr>
          <p:cNvPr id="8" name="Rounded Rectangle 3"/>
          <p:cNvSpPr/>
          <p:nvPr/>
        </p:nvSpPr>
        <p:spPr>
          <a:xfrm>
            <a:off x="961940" y="2663182"/>
            <a:ext cx="1847016" cy="532771"/>
          </a:xfrm>
          <a:prstGeom prst="roundRect">
            <a:avLst/>
          </a:prstGeom>
          <a:solidFill>
            <a:schemeClr val="bg2">
              <a:alpha val="77000"/>
            </a:schemeClr>
          </a:solidFill>
        </p:spPr>
        <p:style>
          <a:lnRef idx="1">
            <a:schemeClr val="dk1"/>
          </a:lnRef>
          <a:fillRef idx="2">
            <a:schemeClr val="dk1"/>
          </a:fillRef>
          <a:effectRef idx="1">
            <a:schemeClr val="dk1"/>
          </a:effectRef>
          <a:fontRef idx="minor">
            <a:schemeClr val="dk1"/>
          </a:fontRef>
        </p:style>
        <p:txBody>
          <a:bodyPr rtlCol="0" anchor="ctr"/>
          <a:lstStyle/>
          <a:p>
            <a:r>
              <a:rPr lang="nl-NL" sz="1400" dirty="0"/>
              <a:t>XML Syntax</a:t>
            </a:r>
          </a:p>
        </p:txBody>
      </p:sp>
      <p:sp>
        <p:nvSpPr>
          <p:cNvPr id="9" name="Textfeld 8"/>
          <p:cNvSpPr txBox="1"/>
          <p:nvPr/>
        </p:nvSpPr>
        <p:spPr>
          <a:xfrm>
            <a:off x="779406" y="4535391"/>
            <a:ext cx="3724589" cy="469359"/>
          </a:xfrm>
          <a:prstGeom prst="rect">
            <a:avLst/>
          </a:prstGeom>
          <a:noFill/>
        </p:spPr>
        <p:txBody>
          <a:bodyPr wrap="square" rtlCol="0">
            <a:spAutoFit/>
          </a:bodyPr>
          <a:lstStyle/>
          <a:p>
            <a:r>
              <a:rPr lang="en-US" sz="1400" dirty="0"/>
              <a:t>Minimum Information Standard compliance</a:t>
            </a:r>
          </a:p>
          <a:p>
            <a:r>
              <a:rPr lang="en-US" sz="1050" dirty="0"/>
              <a:t>e.g.  </a:t>
            </a:r>
            <a:r>
              <a:rPr lang="en-US" sz="1050" dirty="0" smtClean="0"/>
              <a:t>CIMR </a:t>
            </a:r>
            <a:r>
              <a:rPr lang="en-US" sz="1050" dirty="0"/>
              <a:t>Core Information for Metabolomics Reporting</a:t>
            </a:r>
          </a:p>
        </p:txBody>
      </p:sp>
      <p:sp>
        <p:nvSpPr>
          <p:cNvPr id="11" name="Textfeld 10"/>
          <p:cNvSpPr txBox="1"/>
          <p:nvPr/>
        </p:nvSpPr>
        <p:spPr>
          <a:xfrm>
            <a:off x="872955" y="3429374"/>
            <a:ext cx="3460192" cy="307777"/>
          </a:xfrm>
          <a:prstGeom prst="rect">
            <a:avLst/>
          </a:prstGeom>
          <a:noFill/>
        </p:spPr>
        <p:txBody>
          <a:bodyPr wrap="square" rtlCol="0">
            <a:spAutoFit/>
          </a:bodyPr>
          <a:lstStyle/>
          <a:p>
            <a:r>
              <a:rPr lang="en-US" sz="1400" dirty="0"/>
              <a:t>Structural validity of </a:t>
            </a:r>
            <a:r>
              <a:rPr lang="en-US" sz="1400" dirty="0" err="1"/>
              <a:t>nmrML</a:t>
            </a:r>
            <a:r>
              <a:rPr lang="en-US" sz="1400" dirty="0"/>
              <a:t> XML instances </a:t>
            </a:r>
          </a:p>
        </p:txBody>
      </p:sp>
      <p:sp>
        <p:nvSpPr>
          <p:cNvPr id="12" name="Textfeld 11"/>
          <p:cNvSpPr txBox="1"/>
          <p:nvPr/>
        </p:nvSpPr>
        <p:spPr>
          <a:xfrm>
            <a:off x="779406" y="3960877"/>
            <a:ext cx="3030893" cy="469359"/>
          </a:xfrm>
          <a:prstGeom prst="rect">
            <a:avLst/>
          </a:prstGeom>
          <a:noFill/>
        </p:spPr>
        <p:txBody>
          <a:bodyPr wrap="square" rtlCol="0">
            <a:spAutoFit/>
          </a:bodyPr>
          <a:lstStyle/>
          <a:p>
            <a:r>
              <a:rPr lang="en-US" sz="1400" dirty="0"/>
              <a:t>Semantic validity of CV term usage</a:t>
            </a:r>
          </a:p>
          <a:p>
            <a:endParaRPr lang="en-US" sz="1050" dirty="0"/>
          </a:p>
        </p:txBody>
      </p:sp>
      <p:sp>
        <p:nvSpPr>
          <p:cNvPr id="13" name="Textfeld 12"/>
          <p:cNvSpPr txBox="1"/>
          <p:nvPr/>
        </p:nvSpPr>
        <p:spPr>
          <a:xfrm>
            <a:off x="779405" y="5418058"/>
            <a:ext cx="3724589" cy="307777"/>
          </a:xfrm>
          <a:prstGeom prst="rect">
            <a:avLst/>
          </a:prstGeom>
          <a:noFill/>
        </p:spPr>
        <p:txBody>
          <a:bodyPr wrap="square" rtlCol="0">
            <a:spAutoFit/>
          </a:bodyPr>
          <a:lstStyle/>
          <a:p>
            <a:r>
              <a:rPr lang="en-US" sz="1400" dirty="0"/>
              <a:t>Journal Policy compliance</a:t>
            </a:r>
          </a:p>
        </p:txBody>
      </p:sp>
      <p:pic>
        <p:nvPicPr>
          <p:cNvPr id="14" name="Grafik 1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36248" y="4557555"/>
            <a:ext cx="2207883" cy="360173"/>
          </a:xfrm>
          <a:prstGeom prst="rect">
            <a:avLst/>
          </a:prstGeom>
        </p:spPr>
      </p:pic>
      <p:pic>
        <p:nvPicPr>
          <p:cNvPr id="22" name="Grafik 2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36248" y="3703347"/>
            <a:ext cx="662390" cy="266611"/>
          </a:xfrm>
          <a:prstGeom prst="rect">
            <a:avLst/>
          </a:prstGeom>
        </p:spPr>
      </p:pic>
      <p:pic>
        <p:nvPicPr>
          <p:cNvPr id="23" name="Grafik 2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408461" y="3913538"/>
            <a:ext cx="698619" cy="482329"/>
          </a:xfrm>
          <a:prstGeom prst="rect">
            <a:avLst/>
          </a:prstGeom>
        </p:spPr>
      </p:pic>
      <p:pic>
        <p:nvPicPr>
          <p:cNvPr id="18" name="Grafik 1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292190" y="2711496"/>
            <a:ext cx="420466" cy="420466"/>
          </a:xfrm>
          <a:prstGeom prst="rect">
            <a:avLst/>
          </a:prstGeom>
        </p:spPr>
      </p:pic>
      <p:pic>
        <p:nvPicPr>
          <p:cNvPr id="20" name="Grafik 19"/>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760784" y="4973568"/>
            <a:ext cx="729352" cy="209302"/>
          </a:xfrm>
          <a:prstGeom prst="rect">
            <a:avLst/>
          </a:prstGeom>
        </p:spPr>
      </p:pic>
      <p:pic>
        <p:nvPicPr>
          <p:cNvPr id="24" name="Grafik 23"/>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370417" y="5165833"/>
            <a:ext cx="1791200" cy="977018"/>
          </a:xfrm>
          <a:prstGeom prst="rect">
            <a:avLst/>
          </a:prstGeom>
        </p:spPr>
      </p:pic>
      <p:pic>
        <p:nvPicPr>
          <p:cNvPr id="25" name="Grafik 2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3602982" y="2911166"/>
            <a:ext cx="550166" cy="550166"/>
          </a:xfrm>
          <a:prstGeom prst="rect">
            <a:avLst/>
          </a:prstGeom>
        </p:spPr>
      </p:pic>
      <p:pic>
        <p:nvPicPr>
          <p:cNvPr id="27" name="Grafik 26"/>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4558477" y="1646984"/>
            <a:ext cx="462062" cy="520276"/>
          </a:xfrm>
          <a:prstGeom prst="rect">
            <a:avLst/>
          </a:prstGeom>
        </p:spPr>
      </p:pic>
      <p:pic>
        <p:nvPicPr>
          <p:cNvPr id="28" name="Grafik 27"/>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3524672" y="254145"/>
            <a:ext cx="1823151" cy="701913"/>
          </a:xfrm>
          <a:prstGeom prst="rect">
            <a:avLst/>
          </a:prstGeom>
        </p:spPr>
      </p:pic>
      <p:pic>
        <p:nvPicPr>
          <p:cNvPr id="30" name="Grafik 29"/>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954722" y="1667182"/>
            <a:ext cx="408361" cy="529457"/>
          </a:xfrm>
          <a:prstGeom prst="rect">
            <a:avLst/>
          </a:prstGeom>
        </p:spPr>
      </p:pic>
      <p:pic>
        <p:nvPicPr>
          <p:cNvPr id="32" name="Grafik 31"/>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7353830" y="1667182"/>
            <a:ext cx="625828" cy="529457"/>
          </a:xfrm>
          <a:prstGeom prst="rect">
            <a:avLst/>
          </a:prstGeom>
        </p:spPr>
      </p:pic>
      <p:pic>
        <p:nvPicPr>
          <p:cNvPr id="33" name="Grafik 32"/>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8161617" y="1664826"/>
            <a:ext cx="639714" cy="531813"/>
          </a:xfrm>
          <a:prstGeom prst="rect">
            <a:avLst/>
          </a:prstGeom>
        </p:spPr>
      </p:pic>
      <p:pic>
        <p:nvPicPr>
          <p:cNvPr id="34" name="Grafik 33"/>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5747054" y="1661319"/>
            <a:ext cx="700947" cy="525711"/>
          </a:xfrm>
          <a:prstGeom prst="rect">
            <a:avLst/>
          </a:prstGeom>
        </p:spPr>
      </p:pic>
      <p:pic>
        <p:nvPicPr>
          <p:cNvPr id="35" name="Grafik 34"/>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5023158" y="1660658"/>
            <a:ext cx="506485" cy="515537"/>
          </a:xfrm>
          <a:prstGeom prst="rect">
            <a:avLst/>
          </a:prstGeom>
        </p:spPr>
      </p:pic>
      <p:pic>
        <p:nvPicPr>
          <p:cNvPr id="36" name="Grafik 35"/>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6417347" y="1655919"/>
            <a:ext cx="266190" cy="519110"/>
          </a:xfrm>
          <a:prstGeom prst="rect">
            <a:avLst/>
          </a:prstGeom>
        </p:spPr>
      </p:pic>
      <p:pic>
        <p:nvPicPr>
          <p:cNvPr id="37" name="Grafik 36"/>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3678557" y="1555621"/>
            <a:ext cx="674027" cy="674027"/>
          </a:xfrm>
          <a:prstGeom prst="rect">
            <a:avLst/>
          </a:prstGeom>
        </p:spPr>
      </p:pic>
      <p:sp>
        <p:nvSpPr>
          <p:cNvPr id="39" name="Pfeil nach oben 38"/>
          <p:cNvSpPr/>
          <p:nvPr/>
        </p:nvSpPr>
        <p:spPr>
          <a:xfrm rot="3402804">
            <a:off x="3163729" y="1930953"/>
            <a:ext cx="194508" cy="882979"/>
          </a:xfrm>
          <a:prstGeom prst="upArrow">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Pfeil nach oben 40"/>
          <p:cNvSpPr/>
          <p:nvPr/>
        </p:nvSpPr>
        <p:spPr>
          <a:xfrm rot="3402804">
            <a:off x="4477289" y="2031261"/>
            <a:ext cx="228546" cy="942919"/>
          </a:xfrm>
          <a:prstGeom prst="upArrow">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Pfeil nach oben 41"/>
          <p:cNvSpPr/>
          <p:nvPr/>
        </p:nvSpPr>
        <p:spPr>
          <a:xfrm rot="1387928">
            <a:off x="7805775" y="2197973"/>
            <a:ext cx="289323" cy="3078359"/>
          </a:xfrm>
          <a:prstGeom prst="upArrow">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 name="Pfeil nach oben 42"/>
          <p:cNvSpPr/>
          <p:nvPr/>
        </p:nvSpPr>
        <p:spPr>
          <a:xfrm rot="1961086">
            <a:off x="6519843" y="2116233"/>
            <a:ext cx="289323" cy="2465083"/>
          </a:xfrm>
          <a:prstGeom prst="upArrow">
            <a:avLst>
              <a:gd name="adj1" fmla="val 42133"/>
              <a:gd name="adj2" fmla="val 50000"/>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4" name="Pfeil nach oben 43"/>
          <p:cNvSpPr/>
          <p:nvPr/>
        </p:nvSpPr>
        <p:spPr>
          <a:xfrm rot="2443760">
            <a:off x="5421334" y="2080866"/>
            <a:ext cx="289323" cy="1738640"/>
          </a:xfrm>
          <a:prstGeom prst="upArrow">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081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1" grpId="0"/>
      <p:bldP spid="12" grpId="0"/>
      <p:bldP spid="13" grpId="0"/>
      <p:bldP spid="39" grpId="0" animBg="1"/>
      <p:bldP spid="41" grpId="0" animBg="1"/>
      <p:bldP spid="42" grpId="0" animBg="1"/>
      <p:bldP spid="43" grpId="0" animBg="1"/>
      <p:bldP spid="4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alibri"/>
              <a:buNone/>
            </a:pPr>
            <a:r>
              <a:rPr lang="fr-FR" sz="4000" i="1" u="none" strike="noStrike" cap="none" baseline="0" dirty="0" err="1" smtClean="0">
                <a:solidFill>
                  <a:schemeClr val="dk1"/>
                </a:solidFill>
                <a:latin typeface="Calibri"/>
                <a:ea typeface="Calibri"/>
                <a:cs typeface="Calibri"/>
                <a:sym typeface="Calibri"/>
              </a:rPr>
              <a:t>From</a:t>
            </a:r>
            <a:r>
              <a:rPr lang="fr-FR" sz="4000" i="1" u="none" strike="noStrike" cap="none" baseline="0" dirty="0" smtClean="0">
                <a:solidFill>
                  <a:schemeClr val="dk1"/>
                </a:solidFill>
                <a:latin typeface="Calibri"/>
                <a:ea typeface="Calibri"/>
                <a:cs typeface="Calibri"/>
                <a:sym typeface="Calibri"/>
              </a:rPr>
              <a:t> Daniel Jacob:</a:t>
            </a:r>
            <a:br>
              <a:rPr lang="fr-FR" sz="4000" i="1" u="none" strike="noStrike" cap="none" baseline="0" dirty="0" smtClean="0">
                <a:solidFill>
                  <a:schemeClr val="dk1"/>
                </a:solidFill>
                <a:latin typeface="Calibri"/>
                <a:ea typeface="Calibri"/>
                <a:cs typeface="Calibri"/>
                <a:sym typeface="Calibri"/>
              </a:rPr>
            </a:br>
            <a:r>
              <a:rPr lang="fr-FR" sz="4000" i="1" u="none" strike="noStrike" cap="none" baseline="0" dirty="0" err="1" smtClean="0">
                <a:solidFill>
                  <a:schemeClr val="dk1"/>
                </a:solidFill>
                <a:latin typeface="Calibri"/>
                <a:ea typeface="Calibri"/>
                <a:cs typeface="Calibri"/>
                <a:sym typeface="Calibri"/>
              </a:rPr>
              <a:t>Q</a:t>
            </a:r>
            <a:r>
              <a:rPr lang="fr-FR" sz="4000" b="0" i="0" u="none" strike="noStrike" cap="none" baseline="0" dirty="0" err="1" smtClean="0">
                <a:solidFill>
                  <a:schemeClr val="dk1"/>
                </a:solidFill>
                <a:latin typeface="Calibri"/>
                <a:ea typeface="Calibri"/>
                <a:cs typeface="Calibri"/>
                <a:sym typeface="Calibri"/>
              </a:rPr>
              <a:t>ueries</a:t>
            </a:r>
            <a:r>
              <a:rPr lang="fr-FR" sz="4000" b="0" i="0" u="none" strike="noStrike" cap="none" baseline="0" dirty="0" smtClean="0">
                <a:solidFill>
                  <a:schemeClr val="dk1"/>
                </a:solidFill>
                <a:latin typeface="Calibri"/>
                <a:ea typeface="Calibri"/>
                <a:cs typeface="Calibri"/>
                <a:sym typeface="Calibri"/>
              </a:rPr>
              <a:t> on</a:t>
            </a:r>
            <a:r>
              <a:rPr lang="fr-FR" sz="4000" b="0" i="0" u="none" strike="noStrike" cap="none" dirty="0" smtClean="0">
                <a:solidFill>
                  <a:schemeClr val="dk1"/>
                </a:solidFill>
                <a:latin typeface="Calibri"/>
                <a:ea typeface="Calibri"/>
                <a:cs typeface="Calibri"/>
                <a:sym typeface="Calibri"/>
              </a:rPr>
              <a:t> </a:t>
            </a:r>
            <a:r>
              <a:rPr lang="fr-FR" sz="4000" b="0" i="0" u="none" strike="noStrike" cap="none" baseline="0" dirty="0" err="1" smtClean="0">
                <a:solidFill>
                  <a:schemeClr val="dk1"/>
                </a:solidFill>
                <a:latin typeface="Calibri"/>
                <a:ea typeface="Calibri"/>
                <a:cs typeface="Calibri"/>
                <a:sym typeface="Calibri"/>
              </a:rPr>
              <a:t>processed</a:t>
            </a:r>
            <a:r>
              <a:rPr lang="fr-FR" sz="4000" b="0" i="0" u="none" strike="noStrike" cap="none" baseline="0" dirty="0" smtClean="0">
                <a:solidFill>
                  <a:schemeClr val="dk1"/>
                </a:solidFill>
                <a:latin typeface="Calibri"/>
                <a:ea typeface="Calibri"/>
                <a:cs typeface="Calibri"/>
                <a:sym typeface="Calibri"/>
              </a:rPr>
              <a:t> NMR </a:t>
            </a:r>
            <a:r>
              <a:rPr lang="fr-FR" sz="4000" b="0" i="0" u="none" strike="noStrike" cap="none" baseline="0" dirty="0">
                <a:solidFill>
                  <a:schemeClr val="dk1"/>
                </a:solidFill>
                <a:latin typeface="Calibri"/>
                <a:ea typeface="Calibri"/>
                <a:cs typeface="Calibri"/>
                <a:sym typeface="Calibri"/>
              </a:rPr>
              <a:t>Data</a:t>
            </a:r>
          </a:p>
        </p:txBody>
      </p:sp>
      <p:sp>
        <p:nvSpPr>
          <p:cNvPr id="234" name="Shape 234"/>
          <p:cNvSpPr txBox="1">
            <a:spLocks noGrp="1"/>
          </p:cNvSpPr>
          <p:nvPr>
            <p:ph type="body" idx="1"/>
          </p:nvPr>
        </p:nvSpPr>
        <p:spPr>
          <a:xfrm>
            <a:off x="359531" y="2175511"/>
            <a:ext cx="8424937" cy="5040561"/>
          </a:xfrm>
          <a:prstGeom prst="rect">
            <a:avLst/>
          </a:prstGeom>
          <a:noFill/>
          <a:ln>
            <a:noFill/>
          </a:ln>
        </p:spPr>
        <p:txBody>
          <a:bodyPr lIns="91425" tIns="45700" rIns="91425" bIns="45700" anchor="t" anchorCtr="0">
            <a:noAutofit/>
          </a:bodyPr>
          <a:lstStyle/>
          <a:p>
            <a:pPr marL="342900" marR="0" lvl="0" indent="-342900" algn="l" rtl="0">
              <a:spcBef>
                <a:spcPts val="400"/>
              </a:spcBef>
              <a:buClr>
                <a:schemeClr val="dk1"/>
              </a:buClr>
              <a:buSzPct val="105263"/>
              <a:buFont typeface="Calibri"/>
              <a:buChar char="•"/>
            </a:pPr>
            <a:r>
              <a:rPr lang="fr-FR" sz="1850" b="1" i="0" u="none" strike="noStrike" cap="none" baseline="0" dirty="0">
                <a:solidFill>
                  <a:schemeClr val="dk1"/>
                </a:solidFill>
                <a:latin typeface="Calibri"/>
                <a:ea typeface="Calibri"/>
                <a:cs typeface="Calibri"/>
                <a:sym typeface="Calibri"/>
              </a:rPr>
              <a:t>NMR </a:t>
            </a:r>
            <a:r>
              <a:rPr lang="fr-FR" sz="1850" b="1" i="0" u="none" strike="noStrike" cap="none" baseline="0" dirty="0" err="1">
                <a:solidFill>
                  <a:schemeClr val="dk1"/>
                </a:solidFill>
                <a:latin typeface="Calibri"/>
                <a:ea typeface="Calibri"/>
                <a:cs typeface="Calibri"/>
                <a:sym typeface="Calibri"/>
              </a:rPr>
              <a:t>queries</a:t>
            </a:r>
            <a:r>
              <a:rPr lang="fr-FR" sz="1850" b="1" i="0" u="none" strike="noStrike" cap="none" baseline="0" dirty="0">
                <a:solidFill>
                  <a:schemeClr val="dk1"/>
                </a:solidFill>
                <a:latin typeface="Calibri"/>
                <a:ea typeface="Calibri"/>
                <a:cs typeface="Calibri"/>
                <a:sym typeface="Calibri"/>
              </a:rPr>
              <a:t> </a:t>
            </a:r>
            <a:r>
              <a:rPr lang="fr-FR" sz="1850" b="1" i="0" u="none" strike="noStrike" cap="none" baseline="0" dirty="0" err="1">
                <a:solidFill>
                  <a:schemeClr val="dk1"/>
                </a:solidFill>
                <a:latin typeface="Calibri"/>
                <a:ea typeface="Calibri"/>
                <a:cs typeface="Calibri"/>
                <a:sym typeface="Calibri"/>
              </a:rPr>
              <a:t>concerning</a:t>
            </a:r>
            <a:r>
              <a:rPr lang="fr-FR" sz="1850" b="1" i="0" u="none" strike="noStrike" cap="none" baseline="0" dirty="0">
                <a:solidFill>
                  <a:schemeClr val="dk1"/>
                </a:solidFill>
                <a:latin typeface="Calibri"/>
                <a:ea typeface="Calibri"/>
                <a:cs typeface="Calibri"/>
                <a:sym typeface="Calibri"/>
              </a:rPr>
              <a:t>  </a:t>
            </a:r>
            <a:r>
              <a:rPr lang="fr-FR" sz="1850" b="1" i="0" u="none" strike="noStrike" cap="none" baseline="0" dirty="0" smtClean="0">
                <a:solidFill>
                  <a:schemeClr val="dk1"/>
                </a:solidFill>
                <a:latin typeface="Calibri"/>
                <a:ea typeface="Calibri"/>
                <a:cs typeface="Calibri"/>
                <a:sym typeface="Calibri"/>
              </a:rPr>
              <a:t>"</a:t>
            </a:r>
            <a:r>
              <a:rPr lang="fr-FR" sz="1850" b="1" i="0" u="none" strike="noStrike" cap="none" baseline="0" dirty="0" err="1">
                <a:solidFill>
                  <a:schemeClr val="dk1"/>
                </a:solidFill>
                <a:latin typeface="Calibri"/>
                <a:ea typeface="Calibri"/>
                <a:cs typeface="Calibri"/>
                <a:sym typeface="Calibri"/>
              </a:rPr>
              <a:t>biomarker</a:t>
            </a:r>
            <a:r>
              <a:rPr lang="fr-FR" sz="1850" b="1" i="0" u="none" strike="noStrike" cap="none" baseline="0" dirty="0">
                <a:solidFill>
                  <a:schemeClr val="dk1"/>
                </a:solidFill>
                <a:latin typeface="Calibri"/>
                <a:ea typeface="Calibri"/>
                <a:cs typeface="Calibri"/>
                <a:sym typeface="Calibri"/>
              </a:rPr>
              <a:t>" </a:t>
            </a:r>
          </a:p>
          <a:p>
            <a:endParaRPr lang="fr-FR" sz="1850" b="1" i="0" u="none" strike="noStrike" cap="none" baseline="0" dirty="0">
              <a:solidFill>
                <a:schemeClr val="dk1"/>
              </a:solidFill>
              <a:latin typeface="Calibri"/>
              <a:ea typeface="Calibri"/>
              <a:cs typeface="Calibri"/>
              <a:sym typeface="Calibri"/>
            </a:endParaRPr>
          </a:p>
          <a:p>
            <a:endParaRPr lang="fr-FR" sz="1850" b="1" i="0" u="none" strike="noStrike" cap="none" baseline="0" dirty="0">
              <a:solidFill>
                <a:schemeClr val="dk1"/>
              </a:solidFill>
              <a:latin typeface="Calibri"/>
              <a:ea typeface="Calibri"/>
              <a:cs typeface="Calibri"/>
              <a:sym typeface="Calibri"/>
            </a:endParaRPr>
          </a:p>
          <a:p>
            <a:endParaRPr lang="fr-FR" sz="1850" b="1" i="0" u="none" strike="noStrike" cap="none" baseline="0" dirty="0">
              <a:solidFill>
                <a:schemeClr val="dk1"/>
              </a:solidFill>
              <a:latin typeface="Calibri"/>
              <a:ea typeface="Calibri"/>
              <a:cs typeface="Calibri"/>
              <a:sym typeface="Calibri"/>
            </a:endParaRPr>
          </a:p>
          <a:p>
            <a:pPr marL="342900" marR="0" lvl="0" indent="-342900" algn="l" rtl="0">
              <a:spcBef>
                <a:spcPts val="400"/>
              </a:spcBef>
              <a:buClr>
                <a:schemeClr val="dk1"/>
              </a:buClr>
              <a:buSzPct val="105263"/>
              <a:buFont typeface="Calibri"/>
              <a:buChar char="•"/>
            </a:pPr>
            <a:r>
              <a:rPr lang="fr-FR" sz="1850" b="1" i="0" u="none" strike="noStrike" cap="none" baseline="0" dirty="0">
                <a:solidFill>
                  <a:schemeClr val="dk1"/>
                </a:solidFill>
                <a:latin typeface="Calibri"/>
                <a:ea typeface="Calibri"/>
                <a:cs typeface="Calibri"/>
                <a:sym typeface="Calibri"/>
              </a:rPr>
              <a:t>NMR </a:t>
            </a:r>
            <a:r>
              <a:rPr lang="fr-FR" sz="1850" b="1" i="0" u="none" strike="noStrike" cap="none" baseline="0" dirty="0" err="1">
                <a:solidFill>
                  <a:schemeClr val="dk1"/>
                </a:solidFill>
                <a:latin typeface="Calibri"/>
                <a:ea typeface="Calibri"/>
                <a:cs typeface="Calibri"/>
                <a:sym typeface="Calibri"/>
              </a:rPr>
              <a:t>sub-queries</a:t>
            </a:r>
            <a:r>
              <a:rPr lang="fr-FR" sz="1850" b="1" i="0" u="none" strike="noStrike" cap="none" baseline="0" dirty="0">
                <a:solidFill>
                  <a:schemeClr val="dk1"/>
                </a:solidFill>
                <a:latin typeface="Calibri"/>
                <a:ea typeface="Calibri"/>
                <a:cs typeface="Calibri"/>
                <a:sym typeface="Calibri"/>
              </a:rPr>
              <a:t> on </a:t>
            </a:r>
            <a:r>
              <a:rPr lang="fr-FR" sz="1850" b="1" i="0" u="none" strike="noStrike" cap="none" baseline="0" dirty="0" err="1">
                <a:solidFill>
                  <a:schemeClr val="dk1"/>
                </a:solidFill>
                <a:latin typeface="Calibri"/>
                <a:ea typeface="Calibri"/>
                <a:cs typeface="Calibri"/>
                <a:sym typeface="Calibri"/>
              </a:rPr>
              <a:t>nmr</a:t>
            </a:r>
            <a:r>
              <a:rPr lang="fr-FR" sz="1850" b="1" i="0" u="none" strike="noStrike" cap="none" baseline="0" dirty="0">
                <a:solidFill>
                  <a:schemeClr val="dk1"/>
                </a:solidFill>
                <a:latin typeface="Calibri"/>
                <a:ea typeface="Calibri"/>
                <a:cs typeface="Calibri"/>
                <a:sym typeface="Calibri"/>
              </a:rPr>
              <a:t> </a:t>
            </a:r>
            <a:r>
              <a:rPr lang="fr-FR" sz="1850" b="1" i="0" u="none" strike="noStrike" cap="none" baseline="0" dirty="0" err="1">
                <a:solidFill>
                  <a:schemeClr val="dk1"/>
                </a:solidFill>
                <a:latin typeface="Calibri"/>
                <a:ea typeface="Calibri"/>
                <a:cs typeface="Calibri"/>
                <a:sym typeface="Calibri"/>
              </a:rPr>
              <a:t>resources</a:t>
            </a:r>
            <a:r>
              <a:rPr lang="fr-FR" sz="1850" b="1" i="0" u="none" strike="noStrike" cap="none" baseline="0" dirty="0">
                <a:solidFill>
                  <a:schemeClr val="dk1"/>
                </a:solidFill>
                <a:latin typeface="Calibri"/>
                <a:ea typeface="Calibri"/>
                <a:cs typeface="Calibri"/>
                <a:sym typeface="Calibri"/>
              </a:rPr>
              <a:t> </a:t>
            </a:r>
            <a:r>
              <a:rPr lang="fr-FR" sz="1500" b="0" i="0" u="none" strike="noStrike" cap="none" baseline="0" dirty="0">
                <a:solidFill>
                  <a:schemeClr val="dk1"/>
                </a:solidFill>
                <a:latin typeface="Calibri"/>
                <a:ea typeface="Calibri"/>
                <a:cs typeface="Calibri"/>
                <a:sym typeface="Calibri"/>
              </a:rPr>
              <a:t>(</a:t>
            </a:r>
            <a:r>
              <a:rPr lang="fr-FR" sz="1500" b="0" i="0" u="none" strike="noStrike" cap="none" baseline="0" dirty="0" err="1">
                <a:solidFill>
                  <a:schemeClr val="dk1"/>
                </a:solidFill>
                <a:latin typeface="Calibri"/>
                <a:ea typeface="Calibri"/>
                <a:cs typeface="Calibri"/>
                <a:sym typeface="Calibri"/>
              </a:rPr>
              <a:t>related</a:t>
            </a:r>
            <a:r>
              <a:rPr lang="fr-FR" sz="1500" b="0" i="0" u="none" strike="noStrike" cap="none" baseline="0" dirty="0">
                <a:solidFill>
                  <a:schemeClr val="dk1"/>
                </a:solidFill>
                <a:latin typeface="Calibri"/>
                <a:ea typeface="Calibri"/>
                <a:cs typeface="Calibri"/>
                <a:sym typeface="Calibri"/>
              </a:rPr>
              <a:t> </a:t>
            </a:r>
            <a:r>
              <a:rPr lang="fr-FR" sz="1500" b="0" i="0" u="none" strike="noStrike" cap="none" baseline="0" dirty="0" err="1">
                <a:solidFill>
                  <a:schemeClr val="dk1"/>
                </a:solidFill>
                <a:latin typeface="Calibri"/>
                <a:ea typeface="Calibri"/>
                <a:cs typeface="Calibri"/>
                <a:sym typeface="Calibri"/>
              </a:rPr>
              <a:t>with</a:t>
            </a:r>
            <a:r>
              <a:rPr lang="fr-FR" sz="1500" b="0" i="0" u="none" strike="noStrike" cap="none" baseline="0" dirty="0">
                <a:solidFill>
                  <a:schemeClr val="dk1"/>
                </a:solidFill>
                <a:latin typeface="Calibri"/>
                <a:ea typeface="Calibri"/>
                <a:cs typeface="Calibri"/>
                <a:sym typeface="Calibri"/>
              </a:rPr>
              <a:t> the </a:t>
            </a:r>
            <a:r>
              <a:rPr lang="fr-FR" sz="1500" b="0" i="0" u="none" strike="noStrike" cap="none" baseline="0" dirty="0" err="1">
                <a:solidFill>
                  <a:schemeClr val="dk1"/>
                </a:solidFill>
                <a:latin typeface="Calibri"/>
                <a:ea typeface="Calibri"/>
                <a:cs typeface="Calibri"/>
                <a:sym typeface="Calibri"/>
              </a:rPr>
              <a:t>above</a:t>
            </a:r>
            <a:r>
              <a:rPr lang="fr-FR" sz="1500" b="0" i="0" u="none" strike="noStrike" cap="none" baseline="0" dirty="0">
                <a:solidFill>
                  <a:schemeClr val="dk1"/>
                </a:solidFill>
                <a:latin typeface="Calibri"/>
                <a:ea typeface="Calibri"/>
                <a:cs typeface="Calibri"/>
                <a:sym typeface="Calibri"/>
              </a:rPr>
              <a:t> </a:t>
            </a:r>
            <a:r>
              <a:rPr lang="fr-FR" sz="1500" b="0" i="0" u="none" strike="noStrike" cap="none" baseline="0" dirty="0" err="1">
                <a:solidFill>
                  <a:schemeClr val="dk1"/>
                </a:solidFill>
                <a:latin typeface="Calibri"/>
                <a:ea typeface="Calibri"/>
                <a:cs typeface="Calibri"/>
                <a:sym typeface="Calibri"/>
              </a:rPr>
              <a:t>ones</a:t>
            </a:r>
            <a:r>
              <a:rPr lang="fr-FR" sz="1500" b="0" i="0" u="none" strike="noStrike" cap="none" baseline="0" dirty="0">
                <a:solidFill>
                  <a:schemeClr val="dk1"/>
                </a:solidFill>
                <a:latin typeface="Calibri"/>
                <a:ea typeface="Calibri"/>
                <a:cs typeface="Calibri"/>
                <a:sym typeface="Calibri"/>
              </a:rPr>
              <a:t>)</a:t>
            </a:r>
          </a:p>
          <a:p>
            <a:pPr marL="742950" marR="0" lvl="1" indent="-285750" algn="l" rtl="0">
              <a:spcBef>
                <a:spcPts val="400"/>
              </a:spcBef>
              <a:buClr>
                <a:schemeClr val="dk1"/>
              </a:buClr>
              <a:buSzPct val="105263"/>
              <a:buFont typeface="Calibri"/>
              <a:buChar char="–"/>
            </a:pPr>
            <a:r>
              <a:rPr lang="fr-FR" sz="1850" b="0" i="0" u="none" strike="noStrike" cap="none" baseline="0" dirty="0" err="1">
                <a:solidFill>
                  <a:schemeClr val="dk1"/>
                </a:solidFill>
                <a:latin typeface="Calibri"/>
                <a:ea typeface="Calibri"/>
                <a:cs typeface="Calibri"/>
                <a:sym typeface="Calibri"/>
              </a:rPr>
              <a:t>Find</a:t>
            </a:r>
            <a:r>
              <a:rPr lang="fr-FR" sz="1850" b="0" i="0" u="none" strike="noStrike" cap="none" baseline="0" dirty="0">
                <a:solidFill>
                  <a:schemeClr val="dk1"/>
                </a:solidFill>
                <a:latin typeface="Calibri"/>
                <a:ea typeface="Calibri"/>
                <a:cs typeface="Calibri"/>
                <a:sym typeface="Calibri"/>
              </a:rPr>
              <a:t> “</a:t>
            </a:r>
            <a:r>
              <a:rPr lang="fr-FR" sz="1850" b="0" i="0" u="none" strike="noStrike" cap="none" baseline="0" dirty="0" err="1">
                <a:solidFill>
                  <a:schemeClr val="dk1"/>
                </a:solidFill>
                <a:latin typeface="Calibri"/>
                <a:ea typeface="Calibri"/>
                <a:cs typeface="Calibri"/>
                <a:sym typeface="Calibri"/>
              </a:rPr>
              <a:t>peaks</a:t>
            </a:r>
            <a:r>
              <a:rPr lang="fr-FR" sz="1850" b="0" i="0" u="none" strike="noStrike" cap="none" baseline="0" dirty="0">
                <a:solidFill>
                  <a:schemeClr val="dk1"/>
                </a:solidFill>
                <a:latin typeface="Calibri"/>
                <a:ea typeface="Calibri"/>
                <a:cs typeface="Calibri"/>
                <a:sym typeface="Calibri"/>
              </a:rPr>
              <a:t> </a:t>
            </a:r>
            <a:r>
              <a:rPr lang="fr-FR" sz="1850" b="0" i="0" u="none" strike="noStrike" cap="none" baseline="0" dirty="0" err="1">
                <a:solidFill>
                  <a:schemeClr val="dk1"/>
                </a:solidFill>
                <a:latin typeface="Calibri"/>
                <a:ea typeface="Calibri"/>
                <a:cs typeface="Calibri"/>
                <a:sym typeface="Calibri"/>
              </a:rPr>
              <a:t>list</a:t>
            </a:r>
            <a:r>
              <a:rPr lang="fr-FR" sz="1850" b="0" i="0" u="none" strike="noStrike" cap="none" baseline="0" dirty="0">
                <a:solidFill>
                  <a:schemeClr val="dk1"/>
                </a:solidFill>
                <a:latin typeface="Calibri"/>
                <a:ea typeface="Calibri"/>
                <a:cs typeface="Calibri"/>
                <a:sym typeface="Calibri"/>
              </a:rPr>
              <a:t>” or pattern for</a:t>
            </a:r>
          </a:p>
          <a:p>
            <a:pPr marL="1143000" marR="0" lvl="2" indent="-228600" algn="l" rtl="0">
              <a:spcBef>
                <a:spcPts val="360"/>
              </a:spcBef>
              <a:buClr>
                <a:schemeClr val="dk1"/>
              </a:buClr>
              <a:buSzPct val="105882"/>
              <a:buFont typeface="Calibri"/>
              <a:buChar char="•"/>
            </a:pPr>
            <a:r>
              <a:rPr lang="fr-FR" sz="1650" b="0" i="0" u="none" strike="noStrike" cap="none" baseline="0" dirty="0">
                <a:solidFill>
                  <a:schemeClr val="dk1"/>
                </a:solidFill>
                <a:latin typeface="Calibri"/>
                <a:ea typeface="Calibri"/>
                <a:cs typeface="Calibri"/>
                <a:sym typeface="Calibri"/>
              </a:rPr>
              <a:t>a </a:t>
            </a:r>
            <a:r>
              <a:rPr lang="fr-FR" sz="1650" b="0" i="0" u="none" strike="noStrike" cap="none" baseline="0" dirty="0" err="1">
                <a:solidFill>
                  <a:schemeClr val="dk1"/>
                </a:solidFill>
                <a:latin typeface="Calibri"/>
                <a:ea typeface="Calibri"/>
                <a:cs typeface="Calibri"/>
                <a:sym typeface="Calibri"/>
              </a:rPr>
              <a:t>specific</a:t>
            </a:r>
            <a:r>
              <a:rPr lang="fr-FR" sz="1650" b="0" i="0" u="none" strike="noStrike" cap="none" baseline="0" dirty="0">
                <a:solidFill>
                  <a:schemeClr val="dk1"/>
                </a:solidFill>
                <a:latin typeface="Calibri"/>
                <a:ea typeface="Calibri"/>
                <a:cs typeface="Calibri"/>
                <a:sym typeface="Calibri"/>
              </a:rPr>
              <a:t> </a:t>
            </a:r>
            <a:r>
              <a:rPr lang="fr-FR" sz="1650" b="0" i="0" u="none" strike="noStrike" cap="none" baseline="0" dirty="0" err="1">
                <a:solidFill>
                  <a:schemeClr val="dk1"/>
                </a:solidFill>
                <a:latin typeface="Calibri"/>
                <a:ea typeface="Calibri"/>
                <a:cs typeface="Calibri"/>
                <a:sym typeface="Calibri"/>
              </a:rPr>
              <a:t>chemical</a:t>
            </a:r>
            <a:r>
              <a:rPr lang="fr-FR" sz="1650" b="0" i="0" u="none" strike="noStrike" cap="none" baseline="0" dirty="0">
                <a:solidFill>
                  <a:schemeClr val="dk1"/>
                </a:solidFill>
                <a:latin typeface="Calibri"/>
                <a:ea typeface="Calibri"/>
                <a:cs typeface="Calibri"/>
                <a:sym typeface="Calibri"/>
              </a:rPr>
              <a:t> compound</a:t>
            </a:r>
          </a:p>
          <a:p>
            <a:pPr marL="1143000" marR="0" lvl="2" indent="-228600" algn="l" rtl="0">
              <a:spcBef>
                <a:spcPts val="360"/>
              </a:spcBef>
              <a:buClr>
                <a:schemeClr val="dk1"/>
              </a:buClr>
              <a:buSzPct val="105882"/>
              <a:buFont typeface="Calibri"/>
              <a:buChar char="•"/>
            </a:pPr>
            <a:r>
              <a:rPr lang="fr-FR" sz="1650" b="0" i="0" u="none" strike="noStrike" cap="none" baseline="0" dirty="0">
                <a:solidFill>
                  <a:schemeClr val="dk1"/>
                </a:solidFill>
                <a:latin typeface="Calibri"/>
                <a:ea typeface="Calibri"/>
                <a:cs typeface="Calibri"/>
                <a:sym typeface="Calibri"/>
              </a:rPr>
              <a:t>a </a:t>
            </a:r>
            <a:r>
              <a:rPr lang="fr-FR" sz="1650" b="0" i="0" u="none" strike="noStrike" cap="none" baseline="0" dirty="0" err="1">
                <a:solidFill>
                  <a:schemeClr val="dk1"/>
                </a:solidFill>
                <a:latin typeface="Calibri"/>
                <a:ea typeface="Calibri"/>
                <a:cs typeface="Calibri"/>
                <a:sym typeface="Calibri"/>
              </a:rPr>
              <a:t>specific</a:t>
            </a:r>
            <a:r>
              <a:rPr lang="fr-FR" sz="1650" b="0" i="0" u="none" strike="noStrike" cap="none" baseline="0" dirty="0">
                <a:solidFill>
                  <a:schemeClr val="dk1"/>
                </a:solidFill>
                <a:latin typeface="Calibri"/>
                <a:ea typeface="Calibri"/>
                <a:cs typeface="Calibri"/>
                <a:sym typeface="Calibri"/>
              </a:rPr>
              <a:t> solvant (D2O, </a:t>
            </a:r>
            <a:r>
              <a:rPr lang="fr-FR" sz="1650" b="0" i="0" u="none" strike="noStrike" cap="none" baseline="0" dirty="0" err="1">
                <a:solidFill>
                  <a:schemeClr val="dk1"/>
                </a:solidFill>
                <a:latin typeface="Calibri"/>
                <a:ea typeface="Calibri"/>
                <a:cs typeface="Calibri"/>
                <a:sym typeface="Calibri"/>
              </a:rPr>
              <a:t>Methanol</a:t>
            </a:r>
            <a:r>
              <a:rPr lang="fr-FR" sz="1650" b="0" i="0" u="none" strike="noStrike" cap="none" baseline="0" dirty="0">
                <a:solidFill>
                  <a:schemeClr val="dk1"/>
                </a:solidFill>
                <a:latin typeface="Calibri"/>
                <a:ea typeface="Calibri"/>
                <a:cs typeface="Calibri"/>
                <a:sym typeface="Calibri"/>
              </a:rPr>
              <a:t>) and/or a </a:t>
            </a:r>
            <a:r>
              <a:rPr lang="fr-FR" sz="1650" b="0" i="0" u="none" strike="noStrike" cap="none" baseline="0" dirty="0" err="1">
                <a:solidFill>
                  <a:schemeClr val="dk1"/>
                </a:solidFill>
                <a:latin typeface="Calibri"/>
                <a:ea typeface="Calibri"/>
                <a:cs typeface="Calibri"/>
                <a:sym typeface="Calibri"/>
              </a:rPr>
              <a:t>specific</a:t>
            </a:r>
            <a:r>
              <a:rPr lang="fr-FR" sz="1650" b="0" i="0" u="none" strike="noStrike" cap="none" baseline="0" dirty="0">
                <a:solidFill>
                  <a:schemeClr val="dk1"/>
                </a:solidFill>
                <a:latin typeface="Calibri"/>
                <a:ea typeface="Calibri"/>
                <a:cs typeface="Calibri"/>
                <a:sym typeface="Calibri"/>
              </a:rPr>
              <a:t> pH</a:t>
            </a:r>
          </a:p>
          <a:p>
            <a:pPr marL="742950" marR="0" lvl="1" indent="-285750" algn="l" rtl="0">
              <a:spcBef>
                <a:spcPts val="400"/>
              </a:spcBef>
              <a:buClr>
                <a:schemeClr val="dk1"/>
              </a:buClr>
              <a:buSzPct val="105263"/>
              <a:buFont typeface="Calibri"/>
              <a:buChar char="–"/>
            </a:pPr>
            <a:r>
              <a:rPr lang="fr-FR" sz="1850" b="0" i="0" u="none" strike="noStrike" cap="none" baseline="0" dirty="0" err="1">
                <a:solidFill>
                  <a:schemeClr val="dk1"/>
                </a:solidFill>
                <a:latin typeface="Calibri"/>
                <a:ea typeface="Calibri"/>
                <a:cs typeface="Calibri"/>
                <a:sym typeface="Calibri"/>
              </a:rPr>
              <a:t>Find</a:t>
            </a:r>
            <a:r>
              <a:rPr lang="fr-FR" sz="1850" b="0" i="0" u="none" strike="noStrike" cap="none" baseline="0" dirty="0">
                <a:solidFill>
                  <a:schemeClr val="dk1"/>
                </a:solidFill>
                <a:latin typeface="Calibri"/>
                <a:ea typeface="Calibri"/>
                <a:cs typeface="Calibri"/>
                <a:sym typeface="Calibri"/>
              </a:rPr>
              <a:t> “</a:t>
            </a:r>
            <a:r>
              <a:rPr lang="fr-FR" sz="1850" b="0" i="0" u="none" strike="noStrike" cap="none" baseline="0" dirty="0" err="1">
                <a:solidFill>
                  <a:schemeClr val="dk1"/>
                </a:solidFill>
                <a:latin typeface="Calibri"/>
                <a:ea typeface="Calibri"/>
                <a:cs typeface="Calibri"/>
                <a:sym typeface="Calibri"/>
              </a:rPr>
              <a:t>chemical</a:t>
            </a:r>
            <a:r>
              <a:rPr lang="fr-FR" sz="1850" b="0" i="0" u="none" strike="noStrike" cap="none" baseline="0" dirty="0">
                <a:solidFill>
                  <a:schemeClr val="dk1"/>
                </a:solidFill>
                <a:latin typeface="Calibri"/>
                <a:ea typeface="Calibri"/>
                <a:cs typeface="Calibri"/>
                <a:sym typeface="Calibri"/>
              </a:rPr>
              <a:t> compounds” for</a:t>
            </a:r>
          </a:p>
          <a:p>
            <a:pPr marL="1143000" marR="0" lvl="2" indent="-228600" algn="l" rtl="0">
              <a:spcBef>
                <a:spcPts val="360"/>
              </a:spcBef>
              <a:buClr>
                <a:schemeClr val="dk1"/>
              </a:buClr>
              <a:buSzPct val="105882"/>
              <a:buFont typeface="Calibri"/>
              <a:buChar char="•"/>
            </a:pPr>
            <a:r>
              <a:rPr lang="fr-FR" sz="1650" b="0" i="0" u="none" strike="noStrike" cap="none" baseline="0" dirty="0">
                <a:solidFill>
                  <a:schemeClr val="dk1"/>
                </a:solidFill>
                <a:latin typeface="Calibri"/>
                <a:ea typeface="Calibri"/>
                <a:cs typeface="Calibri"/>
                <a:sym typeface="Calibri"/>
              </a:rPr>
              <a:t>a </a:t>
            </a:r>
            <a:r>
              <a:rPr lang="fr-FR" sz="1650" b="0" i="0" u="none" strike="noStrike" cap="none" baseline="0" dirty="0" err="1">
                <a:solidFill>
                  <a:schemeClr val="dk1"/>
                </a:solidFill>
                <a:latin typeface="Calibri"/>
                <a:ea typeface="Calibri"/>
                <a:cs typeface="Calibri"/>
                <a:sym typeface="Calibri"/>
              </a:rPr>
              <a:t>specific</a:t>
            </a:r>
            <a:r>
              <a:rPr lang="fr-FR" sz="1650" b="0" i="0" u="none" strike="noStrike" cap="none" baseline="0" dirty="0">
                <a:solidFill>
                  <a:schemeClr val="dk1"/>
                </a:solidFill>
                <a:latin typeface="Calibri"/>
                <a:ea typeface="Calibri"/>
                <a:cs typeface="Calibri"/>
                <a:sym typeface="Calibri"/>
              </a:rPr>
              <a:t> </a:t>
            </a:r>
            <a:r>
              <a:rPr lang="fr-FR" sz="1650" b="0" i="0" u="none" strike="noStrike" cap="none" baseline="0" dirty="0" err="1">
                <a:solidFill>
                  <a:schemeClr val="dk1"/>
                </a:solidFill>
                <a:latin typeface="Calibri"/>
                <a:ea typeface="Calibri"/>
                <a:cs typeface="Calibri"/>
                <a:sym typeface="Calibri"/>
              </a:rPr>
              <a:t>peaks</a:t>
            </a:r>
            <a:r>
              <a:rPr lang="fr-FR" sz="1650" b="0" i="0" u="none" strike="noStrike" cap="none" baseline="0" dirty="0">
                <a:solidFill>
                  <a:schemeClr val="dk1"/>
                </a:solidFill>
                <a:latin typeface="Calibri"/>
                <a:ea typeface="Calibri"/>
                <a:cs typeface="Calibri"/>
                <a:sym typeface="Calibri"/>
              </a:rPr>
              <a:t> </a:t>
            </a:r>
            <a:r>
              <a:rPr lang="fr-FR" sz="1650" b="0" i="0" u="none" strike="noStrike" cap="none" baseline="0" dirty="0" err="1">
                <a:solidFill>
                  <a:schemeClr val="dk1"/>
                </a:solidFill>
                <a:latin typeface="Calibri"/>
                <a:ea typeface="Calibri"/>
                <a:cs typeface="Calibri"/>
                <a:sym typeface="Calibri"/>
              </a:rPr>
              <a:t>list</a:t>
            </a:r>
            <a:r>
              <a:rPr lang="fr-FR" sz="1650" b="0" i="0" u="none" strike="noStrike" cap="none" baseline="0" dirty="0">
                <a:solidFill>
                  <a:schemeClr val="dk1"/>
                </a:solidFill>
                <a:latin typeface="Calibri"/>
                <a:ea typeface="Calibri"/>
                <a:cs typeface="Calibri"/>
                <a:sym typeface="Calibri"/>
              </a:rPr>
              <a:t> or pattern</a:t>
            </a:r>
          </a:p>
          <a:p>
            <a:pPr marL="1143000" marR="0" lvl="2" indent="-228600" algn="l" rtl="0">
              <a:spcBef>
                <a:spcPts val="360"/>
              </a:spcBef>
              <a:buClr>
                <a:schemeClr val="dk1"/>
              </a:buClr>
              <a:buSzPct val="105882"/>
              <a:buFont typeface="Calibri"/>
              <a:buChar char="•"/>
            </a:pPr>
            <a:r>
              <a:rPr lang="fr-FR" sz="1650" b="0" i="0" u="none" strike="noStrike" cap="none" baseline="0" dirty="0">
                <a:solidFill>
                  <a:schemeClr val="dk1"/>
                </a:solidFill>
                <a:latin typeface="Calibri"/>
                <a:ea typeface="Calibri"/>
                <a:cs typeface="Calibri"/>
                <a:sym typeface="Calibri"/>
              </a:rPr>
              <a:t>a </a:t>
            </a:r>
            <a:r>
              <a:rPr lang="fr-FR" sz="1650" b="0" i="0" u="none" strike="noStrike" cap="none" baseline="0" dirty="0" err="1">
                <a:solidFill>
                  <a:schemeClr val="dk1"/>
                </a:solidFill>
                <a:latin typeface="Calibri"/>
                <a:ea typeface="Calibri"/>
                <a:cs typeface="Calibri"/>
                <a:sym typeface="Calibri"/>
              </a:rPr>
              <a:t>specific</a:t>
            </a:r>
            <a:r>
              <a:rPr lang="fr-FR" sz="1650" b="0" i="0" u="none" strike="noStrike" cap="none" baseline="0" dirty="0">
                <a:solidFill>
                  <a:schemeClr val="dk1"/>
                </a:solidFill>
                <a:latin typeface="Calibri"/>
                <a:ea typeface="Calibri"/>
                <a:cs typeface="Calibri"/>
                <a:sym typeface="Calibri"/>
              </a:rPr>
              <a:t> solvant (D2O, </a:t>
            </a:r>
            <a:r>
              <a:rPr lang="fr-FR" sz="1650" b="0" i="0" u="none" strike="noStrike" cap="none" baseline="0" dirty="0" err="1">
                <a:solidFill>
                  <a:schemeClr val="dk1"/>
                </a:solidFill>
                <a:latin typeface="Calibri"/>
                <a:ea typeface="Calibri"/>
                <a:cs typeface="Calibri"/>
                <a:sym typeface="Calibri"/>
              </a:rPr>
              <a:t>Methanol</a:t>
            </a:r>
            <a:r>
              <a:rPr lang="fr-FR" sz="1650" b="0" i="0" u="none" strike="noStrike" cap="none" baseline="0" dirty="0">
                <a:solidFill>
                  <a:schemeClr val="dk1"/>
                </a:solidFill>
                <a:latin typeface="Calibri"/>
                <a:ea typeface="Calibri"/>
                <a:cs typeface="Calibri"/>
                <a:sym typeface="Calibri"/>
              </a:rPr>
              <a:t>) and/or a </a:t>
            </a:r>
            <a:r>
              <a:rPr lang="fr-FR" sz="1650" b="0" i="0" u="none" strike="noStrike" cap="none" baseline="0" dirty="0" err="1">
                <a:solidFill>
                  <a:schemeClr val="dk1"/>
                </a:solidFill>
                <a:latin typeface="Calibri"/>
                <a:ea typeface="Calibri"/>
                <a:cs typeface="Calibri"/>
                <a:sym typeface="Calibri"/>
              </a:rPr>
              <a:t>specific</a:t>
            </a:r>
            <a:r>
              <a:rPr lang="fr-FR" sz="1650" b="0" i="0" u="none" strike="noStrike" cap="none" baseline="0" dirty="0">
                <a:solidFill>
                  <a:schemeClr val="dk1"/>
                </a:solidFill>
                <a:latin typeface="Calibri"/>
                <a:ea typeface="Calibri"/>
                <a:cs typeface="Calibri"/>
                <a:sym typeface="Calibri"/>
              </a:rPr>
              <a:t> </a:t>
            </a:r>
            <a:r>
              <a:rPr lang="fr-FR" sz="1650" b="0" i="0" u="none" strike="noStrike" cap="none" baseline="0" dirty="0" smtClean="0">
                <a:solidFill>
                  <a:schemeClr val="dk1"/>
                </a:solidFill>
                <a:latin typeface="Calibri"/>
                <a:ea typeface="Calibri"/>
                <a:cs typeface="Calibri"/>
                <a:sym typeface="Calibri"/>
              </a:rPr>
              <a:t>pH</a:t>
            </a:r>
            <a:endParaRPr lang="fr-FR" sz="1650" b="0" i="0" u="none" strike="noStrike" cap="none" baseline="0" dirty="0">
              <a:solidFill>
                <a:schemeClr val="dk1"/>
              </a:solidFill>
              <a:latin typeface="Calibri"/>
              <a:ea typeface="Calibri"/>
              <a:cs typeface="Calibri"/>
              <a:sym typeface="Calibri"/>
            </a:endParaRPr>
          </a:p>
        </p:txBody>
      </p:sp>
      <p:sp>
        <p:nvSpPr>
          <p:cNvPr id="236" name="Shape 236"/>
          <p:cNvSpPr/>
          <p:nvPr/>
        </p:nvSpPr>
        <p:spPr>
          <a:xfrm>
            <a:off x="8595297" y="6295630"/>
            <a:ext cx="539552" cy="539552"/>
          </a:xfrm>
          <a:prstGeom prst="rect">
            <a:avLst/>
          </a:prstGeom>
          <a:blipFill>
            <a:blip r:embed="rId3"/>
            <a:stretch>
              <a:fillRect/>
            </a:stretch>
          </a:blipFill>
        </p:spPr>
      </p:sp>
      <p:sp>
        <p:nvSpPr>
          <p:cNvPr id="237" name="Shape 237"/>
          <p:cNvSpPr/>
          <p:nvPr/>
        </p:nvSpPr>
        <p:spPr>
          <a:xfrm>
            <a:off x="777179" y="2607126"/>
            <a:ext cx="8115300" cy="981075"/>
          </a:xfrm>
          <a:prstGeom prst="rect">
            <a:avLst/>
          </a:prstGeom>
          <a:blipFill>
            <a:blip r:embed="rId4"/>
            <a:stretch>
              <a:fillRect/>
            </a:stretch>
          </a:blipFill>
        </p:spPr>
      </p:sp>
    </p:spTree>
    <p:extLst>
      <p:ext uri="{BB962C8B-B14F-4D97-AF65-F5344CB8AC3E}">
        <p14:creationId xmlns:p14="http://schemas.microsoft.com/office/powerpoint/2010/main" val="389451798"/>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57201" y="2492587"/>
            <a:ext cx="8374828" cy="3450696"/>
          </a:xfrm>
        </p:spPr>
        <p:txBody>
          <a:bodyPr>
            <a:normAutofit fontScale="77500" lnSpcReduction="20000"/>
          </a:bodyPr>
          <a:lstStyle/>
          <a:p>
            <a:r>
              <a:rPr lang="en-US" dirty="0">
                <a:solidFill>
                  <a:schemeClr val="accent2"/>
                </a:solidFill>
              </a:rPr>
              <a:t>First release of </a:t>
            </a:r>
            <a:r>
              <a:rPr lang="en-US" dirty="0" err="1" smtClean="0">
                <a:solidFill>
                  <a:schemeClr val="accent2"/>
                </a:solidFill>
              </a:rPr>
              <a:t>nmrML</a:t>
            </a:r>
            <a:r>
              <a:rPr lang="en-US" dirty="0" smtClean="0">
                <a:solidFill>
                  <a:schemeClr val="accent2"/>
                </a:solidFill>
              </a:rPr>
              <a:t> </a:t>
            </a:r>
            <a:r>
              <a:rPr lang="en-US" dirty="0">
                <a:solidFill>
                  <a:schemeClr val="accent2"/>
                </a:solidFill>
              </a:rPr>
              <a:t>standard </a:t>
            </a:r>
            <a:r>
              <a:rPr lang="en-US" dirty="0" smtClean="0">
                <a:solidFill>
                  <a:schemeClr val="accent2"/>
                </a:solidFill>
              </a:rPr>
              <a:t>in Feb at </a:t>
            </a:r>
            <a:r>
              <a:rPr lang="en-US" dirty="0">
                <a:solidFill>
                  <a:schemeClr val="accent2"/>
                </a:solidFill>
                <a:hlinkClick r:id="rId2"/>
              </a:rPr>
              <a:t>http://</a:t>
            </a:r>
            <a:r>
              <a:rPr lang="en-US" dirty="0" smtClean="0">
                <a:solidFill>
                  <a:schemeClr val="accent2"/>
                </a:solidFill>
                <a:hlinkClick r:id="rId2"/>
              </a:rPr>
              <a:t>nmrml.org</a:t>
            </a:r>
            <a:endParaRPr lang="en-US" dirty="0" smtClean="0">
              <a:solidFill>
                <a:schemeClr val="accent2"/>
              </a:solidFill>
            </a:endParaRPr>
          </a:p>
          <a:p>
            <a:pPr lvl="1"/>
            <a:r>
              <a:rPr lang="de-DE" dirty="0" err="1" smtClean="0">
                <a:solidFill>
                  <a:schemeClr val="accent2"/>
                </a:solidFill>
              </a:rPr>
              <a:t>Minoir</a:t>
            </a:r>
            <a:r>
              <a:rPr lang="de-DE" dirty="0" smtClean="0">
                <a:solidFill>
                  <a:schemeClr val="accent2"/>
                </a:solidFill>
              </a:rPr>
              <a:t> </a:t>
            </a:r>
            <a:r>
              <a:rPr lang="de-DE" dirty="0" err="1" smtClean="0">
                <a:solidFill>
                  <a:schemeClr val="accent2"/>
                </a:solidFill>
              </a:rPr>
              <a:t>feedback</a:t>
            </a:r>
            <a:r>
              <a:rPr lang="de-DE" dirty="0" smtClean="0">
                <a:solidFill>
                  <a:schemeClr val="accent2"/>
                </a:solidFill>
              </a:rPr>
              <a:t> so </a:t>
            </a:r>
            <a:r>
              <a:rPr lang="de-DE" dirty="0" err="1" smtClean="0">
                <a:solidFill>
                  <a:schemeClr val="accent2"/>
                </a:solidFill>
              </a:rPr>
              <a:t>far</a:t>
            </a:r>
            <a:r>
              <a:rPr lang="de-DE" dirty="0" smtClean="0">
                <a:solidFill>
                  <a:schemeClr val="accent2"/>
                </a:solidFill>
              </a:rPr>
              <a:t>…</a:t>
            </a:r>
            <a:endParaRPr lang="en-US" dirty="0" smtClean="0">
              <a:solidFill>
                <a:schemeClr val="accent2"/>
              </a:solidFill>
            </a:endParaRPr>
          </a:p>
          <a:p>
            <a:r>
              <a:rPr lang="de-DE" dirty="0" err="1" smtClean="0">
                <a:solidFill>
                  <a:schemeClr val="accent2"/>
                </a:solidFill>
              </a:rPr>
              <a:t>Specification</a:t>
            </a:r>
            <a:r>
              <a:rPr lang="de-DE" dirty="0" smtClean="0">
                <a:solidFill>
                  <a:schemeClr val="accent2"/>
                </a:solidFill>
              </a:rPr>
              <a:t> </a:t>
            </a:r>
            <a:r>
              <a:rPr lang="de-DE" dirty="0" err="1" smtClean="0">
                <a:solidFill>
                  <a:schemeClr val="accent2"/>
                </a:solidFill>
              </a:rPr>
              <a:t>document</a:t>
            </a:r>
            <a:r>
              <a:rPr lang="de-DE" dirty="0" smtClean="0">
                <a:solidFill>
                  <a:schemeClr val="accent2"/>
                </a:solidFill>
              </a:rPr>
              <a:t>, XSD, CV &amp;  </a:t>
            </a:r>
            <a:r>
              <a:rPr lang="de-DE" dirty="0" err="1" smtClean="0">
                <a:solidFill>
                  <a:schemeClr val="accent2"/>
                </a:solidFill>
              </a:rPr>
              <a:t>example</a:t>
            </a:r>
            <a:r>
              <a:rPr lang="de-DE" dirty="0" smtClean="0">
                <a:solidFill>
                  <a:schemeClr val="accent2"/>
                </a:solidFill>
              </a:rPr>
              <a:t> XML </a:t>
            </a:r>
            <a:r>
              <a:rPr lang="de-DE" dirty="0" err="1" smtClean="0">
                <a:solidFill>
                  <a:schemeClr val="accent2"/>
                </a:solidFill>
              </a:rPr>
              <a:t>files</a:t>
            </a:r>
            <a:r>
              <a:rPr lang="de-DE" dirty="0" smtClean="0">
                <a:solidFill>
                  <a:schemeClr val="accent2"/>
                </a:solidFill>
              </a:rPr>
              <a:t> </a:t>
            </a:r>
          </a:p>
          <a:p>
            <a:pPr lvl="1"/>
            <a:r>
              <a:rPr lang="de-DE" dirty="0" err="1" smtClean="0">
                <a:solidFill>
                  <a:schemeClr val="accent2"/>
                </a:solidFill>
              </a:rPr>
              <a:t>Good</a:t>
            </a:r>
            <a:r>
              <a:rPr lang="de-DE" dirty="0" smtClean="0">
                <a:solidFill>
                  <a:schemeClr val="accent2"/>
                </a:solidFill>
              </a:rPr>
              <a:t> </a:t>
            </a:r>
            <a:r>
              <a:rPr lang="de-DE" dirty="0" err="1" smtClean="0">
                <a:solidFill>
                  <a:schemeClr val="accent2"/>
                </a:solidFill>
              </a:rPr>
              <a:t>coverage</a:t>
            </a:r>
            <a:r>
              <a:rPr lang="de-DE" dirty="0">
                <a:solidFill>
                  <a:schemeClr val="accent2"/>
                </a:solidFill>
              </a:rPr>
              <a:t> </a:t>
            </a:r>
            <a:r>
              <a:rPr lang="de-DE" dirty="0" smtClean="0">
                <a:solidFill>
                  <a:schemeClr val="accent2"/>
                </a:solidFill>
              </a:rPr>
              <a:t>on </a:t>
            </a:r>
            <a:r>
              <a:rPr lang="de-DE" dirty="0" err="1" smtClean="0">
                <a:solidFill>
                  <a:schemeClr val="accent2"/>
                </a:solidFill>
              </a:rPr>
              <a:t>nmr</a:t>
            </a:r>
            <a:r>
              <a:rPr lang="de-DE" dirty="0" smtClean="0">
                <a:solidFill>
                  <a:schemeClr val="accent2"/>
                </a:solidFill>
              </a:rPr>
              <a:t> </a:t>
            </a:r>
            <a:r>
              <a:rPr lang="de-DE" dirty="0" err="1" smtClean="0">
                <a:solidFill>
                  <a:schemeClr val="accent2"/>
                </a:solidFill>
              </a:rPr>
              <a:t>raw</a:t>
            </a:r>
            <a:r>
              <a:rPr lang="de-DE" dirty="0" smtClean="0">
                <a:solidFill>
                  <a:schemeClr val="accent2"/>
                </a:solidFill>
              </a:rPr>
              <a:t> </a:t>
            </a:r>
            <a:r>
              <a:rPr lang="de-DE" dirty="0" err="1" smtClean="0">
                <a:solidFill>
                  <a:schemeClr val="accent2"/>
                </a:solidFill>
              </a:rPr>
              <a:t>data</a:t>
            </a:r>
            <a:r>
              <a:rPr lang="de-DE" dirty="0" smtClean="0">
                <a:solidFill>
                  <a:schemeClr val="accent2"/>
                </a:solidFill>
              </a:rPr>
              <a:t>, </a:t>
            </a:r>
            <a:r>
              <a:rPr lang="de-DE" dirty="0" err="1" smtClean="0">
                <a:solidFill>
                  <a:schemeClr val="accent2"/>
                </a:solidFill>
              </a:rPr>
              <a:t>less</a:t>
            </a:r>
            <a:r>
              <a:rPr lang="de-DE" dirty="0" smtClean="0">
                <a:solidFill>
                  <a:schemeClr val="accent2"/>
                </a:solidFill>
              </a:rPr>
              <a:t> on multidimensional &amp; </a:t>
            </a:r>
            <a:r>
              <a:rPr lang="de-DE" dirty="0" err="1" smtClean="0">
                <a:solidFill>
                  <a:schemeClr val="accent2"/>
                </a:solidFill>
              </a:rPr>
              <a:t>processed</a:t>
            </a:r>
            <a:r>
              <a:rPr lang="de-DE" dirty="0" smtClean="0">
                <a:solidFill>
                  <a:schemeClr val="accent2"/>
                </a:solidFill>
              </a:rPr>
              <a:t> NMR </a:t>
            </a:r>
            <a:r>
              <a:rPr lang="de-DE" dirty="0" err="1" smtClean="0">
                <a:solidFill>
                  <a:schemeClr val="accent2"/>
                </a:solidFill>
              </a:rPr>
              <a:t>data</a:t>
            </a:r>
            <a:endParaRPr lang="de-DE" dirty="0" smtClean="0">
              <a:solidFill>
                <a:schemeClr val="accent2"/>
              </a:solidFill>
            </a:endParaRPr>
          </a:p>
          <a:p>
            <a:pPr lvl="1"/>
            <a:r>
              <a:rPr lang="de-DE" dirty="0" smtClean="0">
                <a:solidFill>
                  <a:schemeClr val="accent2"/>
                </a:solidFill>
              </a:rPr>
              <a:t>CV </a:t>
            </a:r>
            <a:r>
              <a:rPr lang="de-DE" dirty="0" err="1" smtClean="0">
                <a:solidFill>
                  <a:schemeClr val="accent2"/>
                </a:solidFill>
              </a:rPr>
              <a:t>to</a:t>
            </a:r>
            <a:r>
              <a:rPr lang="de-DE" dirty="0" smtClean="0">
                <a:solidFill>
                  <a:schemeClr val="accent2"/>
                </a:solidFill>
              </a:rPr>
              <a:t> </a:t>
            </a:r>
            <a:r>
              <a:rPr lang="de-DE" dirty="0" err="1" smtClean="0">
                <a:solidFill>
                  <a:schemeClr val="accent2"/>
                </a:solidFill>
              </a:rPr>
              <a:t>be</a:t>
            </a:r>
            <a:r>
              <a:rPr lang="de-DE" dirty="0" smtClean="0">
                <a:solidFill>
                  <a:schemeClr val="accent2"/>
                </a:solidFill>
              </a:rPr>
              <a:t> </a:t>
            </a:r>
            <a:r>
              <a:rPr lang="de-DE" dirty="0" err="1" smtClean="0">
                <a:solidFill>
                  <a:schemeClr val="accent2"/>
                </a:solidFill>
              </a:rPr>
              <a:t>expanded</a:t>
            </a:r>
            <a:r>
              <a:rPr lang="de-DE" dirty="0" smtClean="0">
                <a:solidFill>
                  <a:schemeClr val="accent2"/>
                </a:solidFill>
              </a:rPr>
              <a:t> in </a:t>
            </a:r>
            <a:r>
              <a:rPr lang="de-DE" dirty="0" err="1" smtClean="0">
                <a:solidFill>
                  <a:schemeClr val="accent2"/>
                </a:solidFill>
              </a:rPr>
              <a:t>decentralised</a:t>
            </a:r>
            <a:r>
              <a:rPr lang="de-DE" dirty="0" smtClean="0">
                <a:solidFill>
                  <a:schemeClr val="accent2"/>
                </a:solidFill>
              </a:rPr>
              <a:t> </a:t>
            </a:r>
            <a:r>
              <a:rPr lang="de-DE" dirty="0">
                <a:solidFill>
                  <a:schemeClr val="accent2"/>
                </a:solidFill>
              </a:rPr>
              <a:t> &amp; </a:t>
            </a:r>
            <a:r>
              <a:rPr lang="de-DE" dirty="0" err="1" smtClean="0">
                <a:solidFill>
                  <a:schemeClr val="accent2"/>
                </a:solidFill>
              </a:rPr>
              <a:t>data-driven</a:t>
            </a:r>
            <a:r>
              <a:rPr lang="de-DE" dirty="0" smtClean="0">
                <a:solidFill>
                  <a:schemeClr val="accent2"/>
                </a:solidFill>
              </a:rPr>
              <a:t> </a:t>
            </a:r>
            <a:r>
              <a:rPr lang="de-DE" dirty="0" err="1" smtClean="0">
                <a:solidFill>
                  <a:schemeClr val="accent2"/>
                </a:solidFill>
              </a:rPr>
              <a:t>manner</a:t>
            </a:r>
            <a:endParaRPr lang="de-DE" dirty="0" smtClean="0">
              <a:solidFill>
                <a:schemeClr val="accent2"/>
              </a:solidFill>
            </a:endParaRPr>
          </a:p>
          <a:p>
            <a:r>
              <a:rPr lang="de-DE" dirty="0" smtClean="0">
                <a:solidFill>
                  <a:schemeClr val="accent2"/>
                </a:solidFill>
              </a:rPr>
              <a:t>Validation </a:t>
            </a:r>
            <a:r>
              <a:rPr lang="de-DE" dirty="0" err="1" smtClean="0">
                <a:solidFill>
                  <a:schemeClr val="accent2"/>
                </a:solidFill>
              </a:rPr>
              <a:t>rule</a:t>
            </a:r>
            <a:r>
              <a:rPr lang="de-DE" dirty="0" smtClean="0">
                <a:solidFill>
                  <a:schemeClr val="accent2"/>
                </a:solidFill>
              </a:rPr>
              <a:t> </a:t>
            </a:r>
            <a:r>
              <a:rPr lang="de-DE" dirty="0" err="1" smtClean="0">
                <a:solidFill>
                  <a:schemeClr val="accent2"/>
                </a:solidFill>
              </a:rPr>
              <a:t>set</a:t>
            </a:r>
            <a:r>
              <a:rPr lang="de-DE" dirty="0" smtClean="0">
                <a:solidFill>
                  <a:schemeClr val="accent2"/>
                </a:solidFill>
              </a:rPr>
              <a:t> </a:t>
            </a:r>
            <a:r>
              <a:rPr lang="de-DE" dirty="0" err="1" smtClean="0">
                <a:solidFill>
                  <a:schemeClr val="accent2"/>
                </a:solidFill>
              </a:rPr>
              <a:t>enforced</a:t>
            </a:r>
            <a:r>
              <a:rPr lang="de-DE" dirty="0" smtClean="0">
                <a:solidFill>
                  <a:schemeClr val="accent2"/>
                </a:solidFill>
              </a:rPr>
              <a:t> on </a:t>
            </a:r>
            <a:r>
              <a:rPr lang="de-DE" dirty="0" err="1" smtClean="0">
                <a:solidFill>
                  <a:schemeClr val="accent2"/>
                </a:solidFill>
              </a:rPr>
              <a:t>obo</a:t>
            </a:r>
            <a:r>
              <a:rPr lang="de-DE" dirty="0" smtClean="0">
                <a:solidFill>
                  <a:schemeClr val="accent2"/>
                </a:solidFill>
              </a:rPr>
              <a:t> </a:t>
            </a:r>
            <a:r>
              <a:rPr lang="de-DE" dirty="0" err="1" smtClean="0">
                <a:solidFill>
                  <a:schemeClr val="accent2"/>
                </a:solidFill>
              </a:rPr>
              <a:t>converted</a:t>
            </a:r>
            <a:r>
              <a:rPr lang="de-DE" dirty="0" smtClean="0">
                <a:solidFill>
                  <a:schemeClr val="accent2"/>
                </a:solidFill>
              </a:rPr>
              <a:t> </a:t>
            </a:r>
            <a:r>
              <a:rPr lang="de-DE" dirty="0" err="1" smtClean="0">
                <a:solidFill>
                  <a:schemeClr val="accent2"/>
                </a:solidFill>
              </a:rPr>
              <a:t>owl</a:t>
            </a:r>
            <a:r>
              <a:rPr lang="de-DE" dirty="0" smtClean="0">
                <a:solidFill>
                  <a:schemeClr val="accent2"/>
                </a:solidFill>
              </a:rPr>
              <a:t> </a:t>
            </a:r>
            <a:r>
              <a:rPr lang="de-DE" dirty="0" err="1" smtClean="0">
                <a:solidFill>
                  <a:schemeClr val="accent2"/>
                </a:solidFill>
              </a:rPr>
              <a:t>nmrCV</a:t>
            </a:r>
            <a:r>
              <a:rPr lang="de-DE" dirty="0" smtClean="0">
                <a:solidFill>
                  <a:schemeClr val="accent2"/>
                </a:solidFill>
              </a:rPr>
              <a:t> via </a:t>
            </a:r>
            <a:r>
              <a:rPr lang="en-US" dirty="0">
                <a:solidFill>
                  <a:schemeClr val="accent2"/>
                </a:solidFill>
              </a:rPr>
              <a:t>hacked </a:t>
            </a:r>
            <a:r>
              <a:rPr lang="en-US" dirty="0" err="1">
                <a:solidFill>
                  <a:schemeClr val="accent2"/>
                </a:solidFill>
              </a:rPr>
              <a:t>OpenMS</a:t>
            </a:r>
            <a:r>
              <a:rPr lang="en-US" dirty="0">
                <a:solidFill>
                  <a:schemeClr val="accent2"/>
                </a:solidFill>
              </a:rPr>
              <a:t> </a:t>
            </a:r>
            <a:r>
              <a:rPr lang="en-US" dirty="0" smtClean="0">
                <a:solidFill>
                  <a:schemeClr val="accent2"/>
                </a:solidFill>
              </a:rPr>
              <a:t>validator</a:t>
            </a:r>
          </a:p>
          <a:p>
            <a:r>
              <a:rPr lang="de-DE" dirty="0">
                <a:solidFill>
                  <a:schemeClr val="accent2"/>
                </a:solidFill>
              </a:rPr>
              <a:t>Interaction </a:t>
            </a:r>
            <a:r>
              <a:rPr lang="de-DE" dirty="0" err="1">
                <a:solidFill>
                  <a:schemeClr val="accent2"/>
                </a:solidFill>
              </a:rPr>
              <a:t>with</a:t>
            </a:r>
            <a:r>
              <a:rPr lang="de-DE" dirty="0">
                <a:solidFill>
                  <a:schemeClr val="accent2"/>
                </a:solidFill>
              </a:rPr>
              <a:t> </a:t>
            </a:r>
            <a:r>
              <a:rPr lang="de-DE" dirty="0" err="1">
                <a:solidFill>
                  <a:schemeClr val="accent2"/>
                </a:solidFill>
              </a:rPr>
              <a:t>vendors</a:t>
            </a:r>
            <a:endParaRPr lang="de-DE" dirty="0">
              <a:solidFill>
                <a:schemeClr val="accent2"/>
              </a:solidFill>
            </a:endParaRPr>
          </a:p>
          <a:p>
            <a:r>
              <a:rPr lang="de-DE" dirty="0" err="1">
                <a:solidFill>
                  <a:schemeClr val="accent2"/>
                </a:solidFill>
              </a:rPr>
              <a:t>Develop</a:t>
            </a:r>
            <a:r>
              <a:rPr lang="de-DE" dirty="0">
                <a:solidFill>
                  <a:schemeClr val="accent2"/>
                </a:solidFill>
              </a:rPr>
              <a:t>  NMR XML </a:t>
            </a:r>
            <a:r>
              <a:rPr lang="de-DE" dirty="0" err="1">
                <a:solidFill>
                  <a:schemeClr val="accent2"/>
                </a:solidFill>
              </a:rPr>
              <a:t>fomat</a:t>
            </a:r>
            <a:endParaRPr lang="de-DE" dirty="0">
              <a:solidFill>
                <a:schemeClr val="accent2"/>
              </a:solidFill>
            </a:endParaRPr>
          </a:p>
          <a:p>
            <a:r>
              <a:rPr lang="de-DE" dirty="0" err="1">
                <a:solidFill>
                  <a:schemeClr val="accent2"/>
                </a:solidFill>
              </a:rPr>
              <a:t>nmrML</a:t>
            </a:r>
            <a:r>
              <a:rPr lang="de-DE" dirty="0">
                <a:solidFill>
                  <a:schemeClr val="accent2"/>
                </a:solidFill>
              </a:rPr>
              <a:t>, </a:t>
            </a:r>
            <a:r>
              <a:rPr lang="de-DE" dirty="0" err="1">
                <a:solidFill>
                  <a:schemeClr val="accent2"/>
                </a:solidFill>
              </a:rPr>
              <a:t>nmrIdentML</a:t>
            </a:r>
            <a:r>
              <a:rPr lang="de-DE" dirty="0">
                <a:solidFill>
                  <a:schemeClr val="accent2"/>
                </a:solidFill>
              </a:rPr>
              <a:t>, </a:t>
            </a:r>
            <a:r>
              <a:rPr lang="de-DE" dirty="0" err="1">
                <a:solidFill>
                  <a:schemeClr val="accent2"/>
                </a:solidFill>
              </a:rPr>
              <a:t>nmrQuantML</a:t>
            </a:r>
            <a:r>
              <a:rPr lang="de-DE" dirty="0">
                <a:solidFill>
                  <a:schemeClr val="accent2"/>
                </a:solidFill>
              </a:rPr>
              <a:t> </a:t>
            </a:r>
            <a:r>
              <a:rPr lang="de-DE" dirty="0" err="1">
                <a:solidFill>
                  <a:schemeClr val="accent2"/>
                </a:solidFill>
              </a:rPr>
              <a:t>and</a:t>
            </a:r>
            <a:r>
              <a:rPr lang="de-DE" dirty="0">
                <a:solidFill>
                  <a:schemeClr val="accent2"/>
                </a:solidFill>
              </a:rPr>
              <a:t> </a:t>
            </a:r>
            <a:r>
              <a:rPr lang="de-DE" dirty="0" err="1">
                <a:solidFill>
                  <a:schemeClr val="accent2"/>
                </a:solidFill>
              </a:rPr>
              <a:t>nmrTab</a:t>
            </a:r>
            <a:endParaRPr lang="de-DE" dirty="0">
              <a:solidFill>
                <a:schemeClr val="accent2"/>
              </a:solidFill>
            </a:endParaRPr>
          </a:p>
          <a:p>
            <a:r>
              <a:rPr lang="de-DE" dirty="0" err="1" smtClean="0">
                <a:solidFill>
                  <a:schemeClr val="accent2"/>
                </a:solidFill>
              </a:rPr>
              <a:t>Starting</a:t>
            </a:r>
            <a:r>
              <a:rPr lang="de-DE" dirty="0" smtClean="0">
                <a:solidFill>
                  <a:schemeClr val="accent2"/>
                </a:solidFill>
              </a:rPr>
              <a:t> </a:t>
            </a:r>
            <a:r>
              <a:rPr lang="de-DE" dirty="0" err="1" smtClean="0">
                <a:solidFill>
                  <a:schemeClr val="accent2"/>
                </a:solidFill>
              </a:rPr>
              <a:t>investigations</a:t>
            </a:r>
            <a:r>
              <a:rPr lang="de-DE" dirty="0" smtClean="0">
                <a:solidFill>
                  <a:schemeClr val="accent2"/>
                </a:solidFill>
              </a:rPr>
              <a:t> </a:t>
            </a:r>
            <a:r>
              <a:rPr lang="de-DE" dirty="0" err="1" smtClean="0">
                <a:solidFill>
                  <a:schemeClr val="accent2"/>
                </a:solidFill>
              </a:rPr>
              <a:t>into</a:t>
            </a:r>
            <a:r>
              <a:rPr lang="de-DE" dirty="0" smtClean="0">
                <a:solidFill>
                  <a:schemeClr val="accent2"/>
                </a:solidFill>
              </a:rPr>
              <a:t> </a:t>
            </a:r>
            <a:r>
              <a:rPr lang="de-DE" dirty="0" err="1" smtClean="0">
                <a:solidFill>
                  <a:schemeClr val="accent2"/>
                </a:solidFill>
              </a:rPr>
              <a:t>Linked</a:t>
            </a:r>
            <a:r>
              <a:rPr lang="de-DE" dirty="0" smtClean="0">
                <a:solidFill>
                  <a:schemeClr val="accent2"/>
                </a:solidFill>
              </a:rPr>
              <a:t> Data </a:t>
            </a:r>
            <a:r>
              <a:rPr lang="de-DE" dirty="0" err="1" smtClean="0">
                <a:solidFill>
                  <a:schemeClr val="accent2"/>
                </a:solidFill>
              </a:rPr>
              <a:t>realm</a:t>
            </a:r>
            <a:endParaRPr lang="en-US" dirty="0" smtClean="0">
              <a:solidFill>
                <a:schemeClr val="accent2"/>
              </a:solidFill>
            </a:endParaRPr>
          </a:p>
          <a:p>
            <a:endParaRPr lang="en-US" dirty="0"/>
          </a:p>
          <a:p>
            <a:endParaRPr lang="en-US" dirty="0"/>
          </a:p>
        </p:txBody>
      </p:sp>
      <p:sp>
        <p:nvSpPr>
          <p:cNvPr id="3" name="Datumsplatzhalter 2"/>
          <p:cNvSpPr>
            <a:spLocks noGrp="1"/>
          </p:cNvSpPr>
          <p:nvPr>
            <p:ph type="dt" sz="half" idx="10"/>
          </p:nvPr>
        </p:nvSpPr>
        <p:spPr/>
        <p:txBody>
          <a:bodyPr/>
          <a:lstStyle/>
          <a:p>
            <a:fld id="{2962B889-C041-4D45-B960-B7DD90E5C5E9}" type="datetime1">
              <a:rPr lang="en-US" smtClean="0"/>
              <a:t>4/10/2014</a:t>
            </a:fld>
            <a:endParaRPr lang="en-US"/>
          </a:p>
        </p:txBody>
      </p:sp>
      <p:sp>
        <p:nvSpPr>
          <p:cNvPr id="4" name="Fußzeilenplatzhalter 3"/>
          <p:cNvSpPr>
            <a:spLocks noGrp="1"/>
          </p:cNvSpPr>
          <p:nvPr>
            <p:ph type="ftr" sz="quarter" idx="11"/>
          </p:nvPr>
        </p:nvSpPr>
        <p:spPr/>
        <p:txBody>
          <a:bodyPr/>
          <a:lstStyle/>
          <a:p>
            <a:endParaRPr lang="en-US"/>
          </a:p>
        </p:txBody>
      </p:sp>
      <p:sp>
        <p:nvSpPr>
          <p:cNvPr id="5" name="Foliennummernplatzhalter 4"/>
          <p:cNvSpPr>
            <a:spLocks noGrp="1"/>
          </p:cNvSpPr>
          <p:nvPr>
            <p:ph type="sldNum" sz="quarter" idx="12"/>
          </p:nvPr>
        </p:nvSpPr>
        <p:spPr/>
        <p:txBody>
          <a:bodyPr/>
          <a:lstStyle/>
          <a:p>
            <a:fld id="{687D7A59-36E2-48B9-B146-C1E59501F63F}" type="slidenum">
              <a:rPr lang="en-US" smtClean="0"/>
              <a:pPr/>
              <a:t>18</a:t>
            </a:fld>
            <a:endParaRPr lang="en-US"/>
          </a:p>
        </p:txBody>
      </p:sp>
      <p:sp>
        <p:nvSpPr>
          <p:cNvPr id="6" name="Titel 5"/>
          <p:cNvSpPr>
            <a:spLocks noGrp="1"/>
          </p:cNvSpPr>
          <p:nvPr>
            <p:ph type="title"/>
          </p:nvPr>
        </p:nvSpPr>
        <p:spPr/>
        <p:txBody>
          <a:bodyPr/>
          <a:lstStyle/>
          <a:p>
            <a:r>
              <a:rPr lang="de-DE" dirty="0" err="1" smtClean="0"/>
              <a:t>Current</a:t>
            </a:r>
            <a:r>
              <a:rPr lang="de-DE" dirty="0" smtClean="0"/>
              <a:t> </a:t>
            </a:r>
            <a:r>
              <a:rPr lang="de-DE" dirty="0" err="1" smtClean="0"/>
              <a:t>status</a:t>
            </a:r>
            <a:r>
              <a:rPr lang="de-DE" dirty="0" smtClean="0"/>
              <a:t> &amp; </a:t>
            </a:r>
            <a:r>
              <a:rPr lang="de-DE" dirty="0" err="1"/>
              <a:t>o</a:t>
            </a:r>
            <a:r>
              <a:rPr lang="de-DE" dirty="0" err="1" smtClean="0"/>
              <a:t>utlook</a:t>
            </a:r>
            <a:endParaRPr lang="en-US" dirty="0"/>
          </a:p>
        </p:txBody>
      </p:sp>
    </p:spTree>
    <p:extLst>
      <p:ext uri="{BB962C8B-B14F-4D97-AF65-F5344CB8AC3E}">
        <p14:creationId xmlns:p14="http://schemas.microsoft.com/office/powerpoint/2010/main" val="31105178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78715" y="2611622"/>
            <a:ext cx="8374828" cy="3638541"/>
          </a:xfrm>
        </p:spPr>
        <p:txBody>
          <a:bodyPr>
            <a:normAutofit lnSpcReduction="10000"/>
          </a:bodyPr>
          <a:lstStyle/>
          <a:p>
            <a:r>
              <a:rPr lang="de-DE" dirty="0" err="1" smtClean="0">
                <a:solidFill>
                  <a:srgbClr val="0070C0"/>
                </a:solidFill>
              </a:rPr>
              <a:t>CopyCating</a:t>
            </a:r>
            <a:r>
              <a:rPr lang="de-DE" dirty="0" smtClean="0">
                <a:solidFill>
                  <a:srgbClr val="0070C0"/>
                </a:solidFill>
              </a:rPr>
              <a:t> PSI XML-CV </a:t>
            </a:r>
            <a:r>
              <a:rPr lang="de-DE" dirty="0" err="1" smtClean="0">
                <a:solidFill>
                  <a:srgbClr val="0070C0"/>
                </a:solidFill>
              </a:rPr>
              <a:t>architecture</a:t>
            </a:r>
            <a:r>
              <a:rPr lang="de-DE" dirty="0" smtClean="0">
                <a:solidFill>
                  <a:srgbClr val="0070C0"/>
                </a:solidFill>
              </a:rPr>
              <a:t> </a:t>
            </a:r>
            <a:r>
              <a:rPr lang="de-DE" dirty="0" err="1" smtClean="0">
                <a:solidFill>
                  <a:srgbClr val="0070C0"/>
                </a:solidFill>
              </a:rPr>
              <a:t>and</a:t>
            </a:r>
            <a:r>
              <a:rPr lang="de-DE" dirty="0" smtClean="0">
                <a:solidFill>
                  <a:srgbClr val="0070C0"/>
                </a:solidFill>
              </a:rPr>
              <a:t> </a:t>
            </a:r>
            <a:r>
              <a:rPr lang="de-DE" dirty="0" err="1" smtClean="0">
                <a:solidFill>
                  <a:srgbClr val="0070C0"/>
                </a:solidFill>
              </a:rPr>
              <a:t>re-using</a:t>
            </a:r>
            <a:r>
              <a:rPr lang="de-DE" dirty="0" smtClean="0">
                <a:solidFill>
                  <a:srgbClr val="0070C0"/>
                </a:solidFill>
              </a:rPr>
              <a:t> PSI </a:t>
            </a:r>
            <a:r>
              <a:rPr lang="de-DE" dirty="0" err="1" smtClean="0">
                <a:solidFill>
                  <a:srgbClr val="0070C0"/>
                </a:solidFill>
              </a:rPr>
              <a:t>validators</a:t>
            </a:r>
            <a:r>
              <a:rPr lang="de-DE" dirty="0" smtClean="0">
                <a:solidFill>
                  <a:srgbClr val="0070C0"/>
                </a:solidFill>
              </a:rPr>
              <a:t> </a:t>
            </a:r>
            <a:r>
              <a:rPr lang="de-DE" dirty="0" err="1" smtClean="0">
                <a:solidFill>
                  <a:srgbClr val="0070C0"/>
                </a:solidFill>
              </a:rPr>
              <a:t>is</a:t>
            </a:r>
            <a:r>
              <a:rPr lang="de-DE" dirty="0" smtClean="0">
                <a:solidFill>
                  <a:srgbClr val="0070C0"/>
                </a:solidFill>
              </a:rPr>
              <a:t> </a:t>
            </a:r>
            <a:r>
              <a:rPr lang="de-DE" dirty="0" err="1" smtClean="0">
                <a:solidFill>
                  <a:srgbClr val="0070C0"/>
                </a:solidFill>
              </a:rPr>
              <a:t>feasable</a:t>
            </a:r>
            <a:r>
              <a:rPr lang="de-DE" dirty="0" smtClean="0">
                <a:solidFill>
                  <a:srgbClr val="0070C0"/>
                </a:solidFill>
              </a:rPr>
              <a:t> </a:t>
            </a:r>
            <a:r>
              <a:rPr lang="de-DE" dirty="0" err="1" smtClean="0">
                <a:solidFill>
                  <a:srgbClr val="0070C0"/>
                </a:solidFill>
              </a:rPr>
              <a:t>to</a:t>
            </a:r>
            <a:r>
              <a:rPr lang="de-DE" dirty="0" smtClean="0">
                <a:solidFill>
                  <a:srgbClr val="0070C0"/>
                </a:solidFill>
              </a:rPr>
              <a:t> </a:t>
            </a:r>
            <a:r>
              <a:rPr lang="de-DE" dirty="0" err="1" smtClean="0">
                <a:solidFill>
                  <a:srgbClr val="0070C0"/>
                </a:solidFill>
              </a:rPr>
              <a:t>support</a:t>
            </a:r>
            <a:r>
              <a:rPr lang="de-DE" dirty="0" smtClean="0">
                <a:solidFill>
                  <a:srgbClr val="0070C0"/>
                </a:solidFill>
              </a:rPr>
              <a:t> COSMOS MSI </a:t>
            </a:r>
            <a:r>
              <a:rPr lang="de-DE" dirty="0" err="1" smtClean="0">
                <a:solidFill>
                  <a:srgbClr val="0070C0"/>
                </a:solidFill>
              </a:rPr>
              <a:t>standards</a:t>
            </a:r>
            <a:endParaRPr lang="en-US" dirty="0" smtClean="0">
              <a:solidFill>
                <a:srgbClr val="0070C0"/>
              </a:solidFill>
            </a:endParaRPr>
          </a:p>
          <a:p>
            <a:r>
              <a:rPr lang="en-US" dirty="0" err="1" smtClean="0">
                <a:solidFill>
                  <a:srgbClr val="0070C0"/>
                </a:solidFill>
              </a:rPr>
              <a:t>nmrML</a:t>
            </a:r>
            <a:r>
              <a:rPr lang="en-US" dirty="0" smtClean="0">
                <a:solidFill>
                  <a:srgbClr val="0070C0"/>
                </a:solidFill>
              </a:rPr>
              <a:t> facilitates access to structured metabolomics data</a:t>
            </a:r>
          </a:p>
          <a:p>
            <a:pPr lvl="1"/>
            <a:r>
              <a:rPr lang="en-US" dirty="0" smtClean="0">
                <a:solidFill>
                  <a:srgbClr val="0070C0"/>
                </a:solidFill>
              </a:rPr>
              <a:t>Increase </a:t>
            </a:r>
            <a:r>
              <a:rPr lang="en-US" dirty="0">
                <a:solidFill>
                  <a:srgbClr val="0070C0"/>
                </a:solidFill>
              </a:rPr>
              <a:t>secondary data </a:t>
            </a:r>
            <a:r>
              <a:rPr lang="en-US" dirty="0" smtClean="0">
                <a:solidFill>
                  <a:srgbClr val="0070C0"/>
                </a:solidFill>
              </a:rPr>
              <a:t>usage</a:t>
            </a:r>
          </a:p>
          <a:p>
            <a:pPr lvl="1"/>
            <a:r>
              <a:rPr lang="en-US" dirty="0" smtClean="0">
                <a:solidFill>
                  <a:srgbClr val="0070C0"/>
                </a:solidFill>
              </a:rPr>
              <a:t>Increase data persistence </a:t>
            </a:r>
            <a:endParaRPr lang="en-US" dirty="0">
              <a:solidFill>
                <a:srgbClr val="0070C0"/>
              </a:solidFill>
            </a:endParaRPr>
          </a:p>
          <a:p>
            <a:r>
              <a:rPr lang="en-US" dirty="0" smtClean="0">
                <a:solidFill>
                  <a:srgbClr val="0070C0"/>
                </a:solidFill>
              </a:rPr>
              <a:t>Data </a:t>
            </a:r>
            <a:r>
              <a:rPr lang="en-US" dirty="0">
                <a:solidFill>
                  <a:srgbClr val="0070C0"/>
                </a:solidFill>
              </a:rPr>
              <a:t>quality </a:t>
            </a:r>
            <a:r>
              <a:rPr lang="en-US" dirty="0" smtClean="0">
                <a:solidFill>
                  <a:srgbClr val="0070C0"/>
                </a:solidFill>
              </a:rPr>
              <a:t>increased </a:t>
            </a:r>
            <a:r>
              <a:rPr lang="en-US" dirty="0">
                <a:solidFill>
                  <a:srgbClr val="0070C0"/>
                </a:solidFill>
              </a:rPr>
              <a:t>by </a:t>
            </a:r>
            <a:r>
              <a:rPr lang="en-US" dirty="0" smtClean="0">
                <a:solidFill>
                  <a:srgbClr val="0070C0"/>
                </a:solidFill>
              </a:rPr>
              <a:t>content validation</a:t>
            </a:r>
            <a:endParaRPr lang="en-US" dirty="0">
              <a:solidFill>
                <a:srgbClr val="0070C0"/>
              </a:solidFill>
            </a:endParaRPr>
          </a:p>
          <a:p>
            <a:pPr marL="274320" lvl="1"/>
            <a:r>
              <a:rPr lang="en-US" dirty="0">
                <a:solidFill>
                  <a:srgbClr val="0070C0"/>
                </a:solidFill>
              </a:rPr>
              <a:t>Intelligent data mining </a:t>
            </a:r>
          </a:p>
          <a:p>
            <a:pPr lvl="1"/>
            <a:r>
              <a:rPr lang="de-DE" dirty="0" smtClean="0">
                <a:solidFill>
                  <a:srgbClr val="0070C0"/>
                </a:solidFill>
              </a:rPr>
              <a:t>More </a:t>
            </a:r>
            <a:r>
              <a:rPr lang="de-DE" dirty="0" err="1" smtClean="0">
                <a:solidFill>
                  <a:srgbClr val="0070C0"/>
                </a:solidFill>
              </a:rPr>
              <a:t>detailed</a:t>
            </a:r>
            <a:r>
              <a:rPr lang="de-DE" dirty="0" smtClean="0">
                <a:solidFill>
                  <a:srgbClr val="0070C0"/>
                </a:solidFill>
              </a:rPr>
              <a:t> </a:t>
            </a:r>
            <a:r>
              <a:rPr lang="de-DE" dirty="0" err="1" smtClean="0">
                <a:solidFill>
                  <a:srgbClr val="0070C0"/>
                </a:solidFill>
              </a:rPr>
              <a:t>search</a:t>
            </a:r>
            <a:r>
              <a:rPr lang="de-DE" dirty="0" smtClean="0">
                <a:solidFill>
                  <a:srgbClr val="0070C0"/>
                </a:solidFill>
              </a:rPr>
              <a:t> &amp; </a:t>
            </a:r>
            <a:r>
              <a:rPr lang="de-DE" dirty="0" err="1" smtClean="0">
                <a:solidFill>
                  <a:srgbClr val="0070C0"/>
                </a:solidFill>
              </a:rPr>
              <a:t>more</a:t>
            </a:r>
            <a:r>
              <a:rPr lang="de-DE" dirty="0" smtClean="0">
                <a:solidFill>
                  <a:srgbClr val="0070C0"/>
                </a:solidFill>
              </a:rPr>
              <a:t> </a:t>
            </a:r>
            <a:r>
              <a:rPr lang="de-DE" dirty="0" err="1" smtClean="0">
                <a:solidFill>
                  <a:srgbClr val="0070C0"/>
                </a:solidFill>
              </a:rPr>
              <a:t>comprehensive</a:t>
            </a:r>
            <a:r>
              <a:rPr lang="de-DE" dirty="0" smtClean="0">
                <a:solidFill>
                  <a:srgbClr val="0070C0"/>
                </a:solidFill>
              </a:rPr>
              <a:t> </a:t>
            </a:r>
            <a:r>
              <a:rPr lang="de-DE" dirty="0" err="1" smtClean="0">
                <a:solidFill>
                  <a:srgbClr val="0070C0"/>
                </a:solidFill>
              </a:rPr>
              <a:t>retrieval</a:t>
            </a:r>
            <a:r>
              <a:rPr lang="de-DE" dirty="0" smtClean="0">
                <a:solidFill>
                  <a:srgbClr val="0070C0"/>
                </a:solidFill>
              </a:rPr>
              <a:t> </a:t>
            </a:r>
            <a:r>
              <a:rPr lang="de-DE" dirty="0" err="1" smtClean="0">
                <a:solidFill>
                  <a:srgbClr val="0070C0"/>
                </a:solidFill>
              </a:rPr>
              <a:t>of</a:t>
            </a:r>
            <a:r>
              <a:rPr lang="de-DE" dirty="0" smtClean="0">
                <a:solidFill>
                  <a:srgbClr val="0070C0"/>
                </a:solidFill>
              </a:rPr>
              <a:t> </a:t>
            </a:r>
            <a:r>
              <a:rPr lang="de-DE" dirty="0" err="1" smtClean="0">
                <a:solidFill>
                  <a:srgbClr val="0070C0"/>
                </a:solidFill>
              </a:rPr>
              <a:t>data</a:t>
            </a:r>
            <a:endParaRPr lang="de-DE" dirty="0" smtClean="0">
              <a:solidFill>
                <a:srgbClr val="0070C0"/>
              </a:solidFill>
            </a:endParaRPr>
          </a:p>
          <a:p>
            <a:pPr lvl="3"/>
            <a:r>
              <a:rPr lang="de-DE" dirty="0">
                <a:solidFill>
                  <a:srgbClr val="0070C0"/>
                </a:solidFill>
              </a:rPr>
              <a:t>H</a:t>
            </a:r>
            <a:r>
              <a:rPr lang="de-DE" dirty="0" smtClean="0">
                <a:solidFill>
                  <a:srgbClr val="0070C0"/>
                </a:solidFill>
              </a:rPr>
              <a:t>omonym </a:t>
            </a:r>
            <a:r>
              <a:rPr lang="de-DE" dirty="0" err="1" smtClean="0">
                <a:solidFill>
                  <a:srgbClr val="0070C0"/>
                </a:solidFill>
              </a:rPr>
              <a:t>resolution</a:t>
            </a:r>
            <a:r>
              <a:rPr lang="de-DE" dirty="0" smtClean="0">
                <a:solidFill>
                  <a:srgbClr val="0070C0"/>
                </a:solidFill>
              </a:rPr>
              <a:t>, synonym </a:t>
            </a:r>
            <a:r>
              <a:rPr lang="de-DE" dirty="0" err="1" smtClean="0">
                <a:solidFill>
                  <a:srgbClr val="0070C0"/>
                </a:solidFill>
              </a:rPr>
              <a:t>coverage</a:t>
            </a:r>
            <a:r>
              <a:rPr lang="de-DE" dirty="0" smtClean="0">
                <a:solidFill>
                  <a:srgbClr val="0070C0"/>
                </a:solidFill>
              </a:rPr>
              <a:t>, </a:t>
            </a:r>
            <a:r>
              <a:rPr lang="de-DE" dirty="0" err="1" smtClean="0">
                <a:solidFill>
                  <a:srgbClr val="0070C0"/>
                </a:solidFill>
              </a:rPr>
              <a:t>generalisation</a:t>
            </a:r>
            <a:r>
              <a:rPr lang="de-DE" dirty="0" smtClean="0">
                <a:solidFill>
                  <a:srgbClr val="0070C0"/>
                </a:solidFill>
              </a:rPr>
              <a:t>, …</a:t>
            </a:r>
            <a:endParaRPr lang="en-US" dirty="0" smtClean="0">
              <a:solidFill>
                <a:srgbClr val="0070C0"/>
              </a:solidFill>
            </a:endParaRPr>
          </a:p>
          <a:p>
            <a:endParaRPr lang="en-US" dirty="0" smtClean="0"/>
          </a:p>
          <a:p>
            <a:endParaRPr lang="en-US" dirty="0"/>
          </a:p>
          <a:p>
            <a:endParaRPr lang="en-US" dirty="0"/>
          </a:p>
        </p:txBody>
      </p:sp>
      <p:sp>
        <p:nvSpPr>
          <p:cNvPr id="3" name="Datumsplatzhalter 2"/>
          <p:cNvSpPr>
            <a:spLocks noGrp="1"/>
          </p:cNvSpPr>
          <p:nvPr>
            <p:ph type="dt" sz="half" idx="10"/>
          </p:nvPr>
        </p:nvSpPr>
        <p:spPr/>
        <p:txBody>
          <a:bodyPr/>
          <a:lstStyle/>
          <a:p>
            <a:fld id="{2962B889-C041-4D45-B960-B7DD90E5C5E9}" type="datetime1">
              <a:rPr lang="en-US" smtClean="0"/>
              <a:t>4/10/2014</a:t>
            </a:fld>
            <a:endParaRPr lang="en-US"/>
          </a:p>
        </p:txBody>
      </p:sp>
      <p:sp>
        <p:nvSpPr>
          <p:cNvPr id="4" name="Fußzeilenplatzhalter 3"/>
          <p:cNvSpPr>
            <a:spLocks noGrp="1"/>
          </p:cNvSpPr>
          <p:nvPr>
            <p:ph type="ftr" sz="quarter" idx="11"/>
          </p:nvPr>
        </p:nvSpPr>
        <p:spPr/>
        <p:txBody>
          <a:bodyPr/>
          <a:lstStyle/>
          <a:p>
            <a:endParaRPr lang="en-US"/>
          </a:p>
        </p:txBody>
      </p:sp>
      <p:sp>
        <p:nvSpPr>
          <p:cNvPr id="5" name="Foliennummernplatzhalter 4"/>
          <p:cNvSpPr>
            <a:spLocks noGrp="1"/>
          </p:cNvSpPr>
          <p:nvPr>
            <p:ph type="sldNum" sz="quarter" idx="12"/>
          </p:nvPr>
        </p:nvSpPr>
        <p:spPr/>
        <p:txBody>
          <a:bodyPr/>
          <a:lstStyle/>
          <a:p>
            <a:fld id="{687D7A59-36E2-48B9-B146-C1E59501F63F}" type="slidenum">
              <a:rPr lang="en-US" smtClean="0"/>
              <a:pPr/>
              <a:t>19</a:t>
            </a:fld>
            <a:endParaRPr lang="en-US"/>
          </a:p>
        </p:txBody>
      </p:sp>
      <p:sp>
        <p:nvSpPr>
          <p:cNvPr id="6" name="Titel 5"/>
          <p:cNvSpPr>
            <a:spLocks noGrp="1"/>
          </p:cNvSpPr>
          <p:nvPr>
            <p:ph type="title"/>
          </p:nvPr>
        </p:nvSpPr>
        <p:spPr>
          <a:xfrm>
            <a:off x="193638" y="338328"/>
            <a:ext cx="8229600" cy="1252728"/>
          </a:xfrm>
        </p:spPr>
        <p:txBody>
          <a:bodyPr>
            <a:normAutofit/>
          </a:bodyPr>
          <a:lstStyle/>
          <a:p>
            <a:r>
              <a:rPr lang="de-DE" dirty="0" err="1" smtClean="0"/>
              <a:t>Conclusions</a:t>
            </a:r>
            <a:endParaRPr lang="en-US" dirty="0"/>
          </a:p>
        </p:txBody>
      </p:sp>
    </p:spTree>
    <p:extLst>
      <p:ext uri="{BB962C8B-B14F-4D97-AF65-F5344CB8AC3E}">
        <p14:creationId xmlns:p14="http://schemas.microsoft.com/office/powerpoint/2010/main" val="37480060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57200" y="2590578"/>
            <a:ext cx="8357649" cy="3450696"/>
          </a:xfrm>
        </p:spPr>
        <p:txBody>
          <a:bodyPr>
            <a:normAutofit/>
          </a:bodyPr>
          <a:lstStyle/>
          <a:p>
            <a:r>
              <a:rPr lang="de-DE" dirty="0" err="1" smtClean="0"/>
              <a:t>Challenges</a:t>
            </a:r>
            <a:r>
              <a:rPr lang="de-DE" dirty="0" smtClean="0"/>
              <a:t> in </a:t>
            </a:r>
            <a:r>
              <a:rPr lang="de-DE" dirty="0" err="1" smtClean="0"/>
              <a:t>metabolomics</a:t>
            </a:r>
            <a:r>
              <a:rPr lang="de-DE" dirty="0" smtClean="0"/>
              <a:t> </a:t>
            </a:r>
            <a:r>
              <a:rPr lang="de-DE" dirty="0" err="1" smtClean="0"/>
              <a:t>data</a:t>
            </a:r>
            <a:r>
              <a:rPr lang="de-DE" dirty="0" smtClean="0"/>
              <a:t> </a:t>
            </a:r>
            <a:r>
              <a:rPr lang="de-DE" dirty="0" err="1" smtClean="0"/>
              <a:t>storage</a:t>
            </a:r>
            <a:r>
              <a:rPr lang="de-DE" dirty="0" smtClean="0"/>
              <a:t>, </a:t>
            </a:r>
            <a:r>
              <a:rPr lang="de-DE" dirty="0" err="1" smtClean="0"/>
              <a:t>retrieval</a:t>
            </a:r>
            <a:r>
              <a:rPr lang="de-DE" dirty="0" smtClean="0"/>
              <a:t> &amp; </a:t>
            </a:r>
            <a:r>
              <a:rPr lang="de-DE" dirty="0" err="1" smtClean="0"/>
              <a:t>mining</a:t>
            </a:r>
            <a:endParaRPr lang="de-DE" dirty="0" smtClean="0"/>
          </a:p>
          <a:p>
            <a:r>
              <a:rPr lang="de-DE" dirty="0" err="1" smtClean="0"/>
              <a:t>Introduction</a:t>
            </a:r>
            <a:r>
              <a:rPr lang="de-DE" dirty="0" smtClean="0"/>
              <a:t> </a:t>
            </a:r>
            <a:r>
              <a:rPr lang="de-DE" dirty="0" err="1" smtClean="0"/>
              <a:t>to</a:t>
            </a:r>
            <a:r>
              <a:rPr lang="de-DE" dirty="0" smtClean="0"/>
              <a:t> </a:t>
            </a:r>
            <a:r>
              <a:rPr lang="de-DE" dirty="0" err="1" smtClean="0"/>
              <a:t>nmrML</a:t>
            </a:r>
            <a:endParaRPr lang="de-DE" dirty="0" smtClean="0"/>
          </a:p>
          <a:p>
            <a:pPr lvl="1"/>
            <a:r>
              <a:rPr lang="de-DE" dirty="0" smtClean="0"/>
              <a:t>XSD</a:t>
            </a:r>
          </a:p>
          <a:p>
            <a:pPr lvl="1"/>
            <a:r>
              <a:rPr lang="de-DE" dirty="0" err="1" smtClean="0"/>
              <a:t>Controlled</a:t>
            </a:r>
            <a:r>
              <a:rPr lang="de-DE" dirty="0" smtClean="0"/>
              <a:t> </a:t>
            </a:r>
            <a:r>
              <a:rPr lang="de-DE" dirty="0" err="1" smtClean="0"/>
              <a:t>Vocabularies</a:t>
            </a:r>
            <a:r>
              <a:rPr lang="de-DE" dirty="0" smtClean="0"/>
              <a:t> / </a:t>
            </a:r>
            <a:r>
              <a:rPr lang="de-DE" dirty="0" err="1" smtClean="0"/>
              <a:t>Ontologies</a:t>
            </a:r>
            <a:endParaRPr lang="de-DE" dirty="0" smtClean="0"/>
          </a:p>
          <a:p>
            <a:r>
              <a:rPr lang="de-DE" dirty="0" err="1" smtClean="0"/>
              <a:t>Inhouse</a:t>
            </a:r>
            <a:r>
              <a:rPr lang="de-DE" dirty="0" smtClean="0"/>
              <a:t> </a:t>
            </a:r>
            <a:r>
              <a:rPr lang="de-DE" dirty="0" err="1" smtClean="0"/>
              <a:t>data</a:t>
            </a:r>
            <a:r>
              <a:rPr lang="de-DE" dirty="0" smtClean="0"/>
              <a:t> </a:t>
            </a:r>
            <a:r>
              <a:rPr lang="de-DE" dirty="0" err="1" smtClean="0"/>
              <a:t>example</a:t>
            </a:r>
            <a:endParaRPr lang="de-DE" dirty="0" smtClean="0"/>
          </a:p>
          <a:p>
            <a:r>
              <a:rPr lang="de-DE" dirty="0" err="1" smtClean="0"/>
              <a:t>Conclusions</a:t>
            </a:r>
            <a:endParaRPr lang="en-US" dirty="0"/>
          </a:p>
        </p:txBody>
      </p:sp>
      <p:sp>
        <p:nvSpPr>
          <p:cNvPr id="3" name="Titel 2"/>
          <p:cNvSpPr>
            <a:spLocks noGrp="1"/>
          </p:cNvSpPr>
          <p:nvPr>
            <p:ph type="title"/>
          </p:nvPr>
        </p:nvSpPr>
        <p:spPr/>
        <p:txBody>
          <a:bodyPr/>
          <a:lstStyle/>
          <a:p>
            <a:r>
              <a:rPr lang="de-DE" dirty="0"/>
              <a:t>O</a:t>
            </a:r>
            <a:r>
              <a:rPr lang="de-DE" dirty="0" smtClean="0"/>
              <a:t>utline</a:t>
            </a:r>
            <a:endParaRPr lang="en-US" dirty="0"/>
          </a:p>
        </p:txBody>
      </p:sp>
      <p:sp>
        <p:nvSpPr>
          <p:cNvPr id="4" name="Datumsplatzhalter 3"/>
          <p:cNvSpPr>
            <a:spLocks noGrp="1"/>
          </p:cNvSpPr>
          <p:nvPr>
            <p:ph type="dt" sz="half" idx="10"/>
          </p:nvPr>
        </p:nvSpPr>
        <p:spPr/>
        <p:txBody>
          <a:bodyPr/>
          <a:lstStyle/>
          <a:p>
            <a:fld id="{94B3B4EA-F69B-4C36-B9D1-2AEDBEA447CB}" type="datetime1">
              <a:rPr lang="en-US" smtClean="0"/>
              <a:t>4/10/2014</a:t>
            </a:fld>
            <a:endParaRPr lang="en-US"/>
          </a:p>
        </p:txBody>
      </p:sp>
      <p:sp>
        <p:nvSpPr>
          <p:cNvPr id="6" name="Foliennummernplatzhalter 5"/>
          <p:cNvSpPr>
            <a:spLocks noGrp="1"/>
          </p:cNvSpPr>
          <p:nvPr>
            <p:ph type="sldNum" sz="quarter" idx="12"/>
          </p:nvPr>
        </p:nvSpPr>
        <p:spPr/>
        <p:txBody>
          <a:bodyPr/>
          <a:lstStyle/>
          <a:p>
            <a:fld id="{687D7A59-36E2-48B9-B146-C1E59501F63F}" type="slidenum">
              <a:rPr lang="en-US" smtClean="0"/>
              <a:pPr/>
              <a:t>2</a:t>
            </a:fld>
            <a:endParaRPr lang="en-US"/>
          </a:p>
        </p:txBody>
      </p:sp>
    </p:spTree>
    <p:extLst>
      <p:ext uri="{BB962C8B-B14F-4D97-AF65-F5344CB8AC3E}">
        <p14:creationId xmlns:p14="http://schemas.microsoft.com/office/powerpoint/2010/main" val="39249586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398352" y="811301"/>
            <a:ext cx="8552010" cy="5664879"/>
          </a:xfrm>
        </p:spPr>
        <p:txBody>
          <a:bodyPr>
            <a:normAutofit fontScale="62500" lnSpcReduction="20000"/>
          </a:bodyPr>
          <a:lstStyle/>
          <a:p>
            <a:r>
              <a:rPr lang="en-US" sz="2600" dirty="0" smtClean="0">
                <a:solidFill>
                  <a:schemeClr val="bg1"/>
                </a:solidFill>
              </a:rPr>
              <a:t>WP </a:t>
            </a:r>
            <a:r>
              <a:rPr lang="en-US" sz="2600" dirty="0">
                <a:solidFill>
                  <a:schemeClr val="bg1"/>
                </a:solidFill>
              </a:rPr>
              <a:t>2 </a:t>
            </a:r>
            <a:r>
              <a:rPr lang="en-US" sz="2600" dirty="0" err="1">
                <a:solidFill>
                  <a:schemeClr val="bg1"/>
                </a:solidFill>
              </a:rPr>
              <a:t>nmrML</a:t>
            </a:r>
            <a:r>
              <a:rPr lang="en-US" sz="2600" dirty="0">
                <a:solidFill>
                  <a:schemeClr val="bg1"/>
                </a:solidFill>
              </a:rPr>
              <a:t> group</a:t>
            </a:r>
          </a:p>
          <a:p>
            <a:pPr marL="457200" lvl="1" indent="0">
              <a:buNone/>
            </a:pPr>
            <a:r>
              <a:rPr lang="en-US" sz="2000" dirty="0">
                <a:solidFill>
                  <a:schemeClr val="bg1"/>
                </a:solidFill>
              </a:rPr>
              <a:t>Reza </a:t>
            </a:r>
            <a:r>
              <a:rPr lang="en-US" sz="2000" dirty="0" err="1">
                <a:solidFill>
                  <a:schemeClr val="bg1"/>
                </a:solidFill>
              </a:rPr>
              <a:t>Salek</a:t>
            </a:r>
            <a:r>
              <a:rPr lang="en-US" sz="2000" dirty="0">
                <a:solidFill>
                  <a:schemeClr val="bg1"/>
                </a:solidFill>
              </a:rPr>
              <a:t>, </a:t>
            </a:r>
            <a:r>
              <a:rPr lang="en-US" sz="2000" u="sng" dirty="0" smtClean="0">
                <a:solidFill>
                  <a:schemeClr val="bg1"/>
                </a:solidFill>
              </a:rPr>
              <a:t>Mike </a:t>
            </a:r>
            <a:r>
              <a:rPr lang="en-US" sz="2000" u="sng" dirty="0">
                <a:solidFill>
                  <a:schemeClr val="bg1"/>
                </a:solidFill>
              </a:rPr>
              <a:t>Wilson</a:t>
            </a:r>
            <a:r>
              <a:rPr lang="en-US" sz="2000" dirty="0">
                <a:solidFill>
                  <a:schemeClr val="bg1"/>
                </a:solidFill>
              </a:rPr>
              <a:t>, Steffen Neumann, Daniel </a:t>
            </a:r>
            <a:r>
              <a:rPr lang="en-US" sz="2000" dirty="0" smtClean="0">
                <a:solidFill>
                  <a:schemeClr val="bg1"/>
                </a:solidFill>
              </a:rPr>
              <a:t>Jacob, Christian </a:t>
            </a:r>
            <a:r>
              <a:rPr lang="en-US" sz="2000" dirty="0">
                <a:solidFill>
                  <a:schemeClr val="bg1"/>
                </a:solidFill>
              </a:rPr>
              <a:t>Ludwig, Ulrich Günter, Catherine </a:t>
            </a:r>
            <a:r>
              <a:rPr lang="en-US" sz="2000" dirty="0" err="1">
                <a:solidFill>
                  <a:schemeClr val="bg1"/>
                </a:solidFill>
              </a:rPr>
              <a:t>Deborde</a:t>
            </a:r>
            <a:r>
              <a:rPr lang="en-US" sz="2000" dirty="0" smtClean="0">
                <a:solidFill>
                  <a:schemeClr val="bg1"/>
                </a:solidFill>
              </a:rPr>
              <a:t>, </a:t>
            </a:r>
            <a:r>
              <a:rPr lang="en-US" sz="2000" dirty="0">
                <a:solidFill>
                  <a:schemeClr val="bg1"/>
                </a:solidFill>
              </a:rPr>
              <a:t>Antonio </a:t>
            </a:r>
            <a:r>
              <a:rPr lang="en-US" sz="2000" dirty="0" err="1">
                <a:solidFill>
                  <a:schemeClr val="bg1"/>
                </a:solidFill>
              </a:rPr>
              <a:t>Rosato</a:t>
            </a:r>
            <a:r>
              <a:rPr lang="en-US" sz="2000" dirty="0">
                <a:solidFill>
                  <a:schemeClr val="bg1"/>
                </a:solidFill>
              </a:rPr>
              <a:t>, </a:t>
            </a:r>
            <a:r>
              <a:rPr lang="en-US" sz="2000" dirty="0" smtClean="0">
                <a:solidFill>
                  <a:schemeClr val="bg1"/>
                </a:solidFill>
              </a:rPr>
              <a:t>Tim </a:t>
            </a:r>
            <a:r>
              <a:rPr lang="en-US" sz="2000" dirty="0" err="1">
                <a:solidFill>
                  <a:schemeClr val="bg1"/>
                </a:solidFill>
              </a:rPr>
              <a:t>Ebbels</a:t>
            </a:r>
            <a:r>
              <a:rPr lang="en-US" sz="2000" dirty="0">
                <a:solidFill>
                  <a:schemeClr val="bg1"/>
                </a:solidFill>
              </a:rPr>
              <a:t>, Kenneth </a:t>
            </a:r>
            <a:r>
              <a:rPr lang="en-US" sz="2000" dirty="0" err="1">
                <a:solidFill>
                  <a:schemeClr val="bg1"/>
                </a:solidFill>
              </a:rPr>
              <a:t>Haug</a:t>
            </a:r>
            <a:r>
              <a:rPr lang="en-US" sz="2000" dirty="0">
                <a:solidFill>
                  <a:schemeClr val="bg1"/>
                </a:solidFill>
              </a:rPr>
              <a:t>, </a:t>
            </a:r>
            <a:r>
              <a:rPr lang="en-US" sz="2000" dirty="0" err="1">
                <a:solidFill>
                  <a:schemeClr val="bg1"/>
                </a:solidFill>
              </a:rPr>
              <a:t>Annick</a:t>
            </a:r>
            <a:r>
              <a:rPr lang="en-US" sz="2000" dirty="0">
                <a:solidFill>
                  <a:schemeClr val="bg1"/>
                </a:solidFill>
              </a:rPr>
              <a:t> </a:t>
            </a:r>
            <a:r>
              <a:rPr lang="en-US" sz="2000" dirty="0" err="1">
                <a:solidFill>
                  <a:schemeClr val="bg1"/>
                </a:solidFill>
              </a:rPr>
              <a:t>Moing</a:t>
            </a:r>
            <a:r>
              <a:rPr lang="en-US" sz="2000" dirty="0">
                <a:solidFill>
                  <a:schemeClr val="bg1"/>
                </a:solidFill>
              </a:rPr>
              <a:t>, Luis de </a:t>
            </a:r>
            <a:r>
              <a:rPr lang="en-US" sz="2000" dirty="0" err="1" smtClean="0">
                <a:solidFill>
                  <a:schemeClr val="bg1"/>
                </a:solidFill>
              </a:rPr>
              <a:t>Figueiredo</a:t>
            </a:r>
            <a:r>
              <a:rPr lang="en-US" sz="2000" dirty="0" smtClean="0">
                <a:solidFill>
                  <a:schemeClr val="bg1"/>
                </a:solidFill>
              </a:rPr>
              <a:t>, Philippe </a:t>
            </a:r>
            <a:r>
              <a:rPr lang="en-US" sz="2000" dirty="0">
                <a:solidFill>
                  <a:schemeClr val="bg1"/>
                </a:solidFill>
              </a:rPr>
              <a:t>Rocca </a:t>
            </a:r>
            <a:r>
              <a:rPr lang="en-US" sz="2000" dirty="0" smtClean="0">
                <a:solidFill>
                  <a:schemeClr val="bg1"/>
                </a:solidFill>
              </a:rPr>
              <a:t>Serra, </a:t>
            </a:r>
            <a:r>
              <a:rPr lang="en-US" sz="2000" dirty="0" err="1" smtClean="0">
                <a:solidFill>
                  <a:schemeClr val="bg1"/>
                </a:solidFill>
              </a:rPr>
              <a:t>Jie</a:t>
            </a:r>
            <a:r>
              <a:rPr lang="en-US" sz="2000" dirty="0" smtClean="0">
                <a:solidFill>
                  <a:schemeClr val="bg1"/>
                </a:solidFill>
              </a:rPr>
              <a:t> </a:t>
            </a:r>
            <a:r>
              <a:rPr lang="en-US" sz="2000" dirty="0" err="1" smtClean="0">
                <a:solidFill>
                  <a:schemeClr val="bg1"/>
                </a:solidFill>
              </a:rPr>
              <a:t>Hao</a:t>
            </a:r>
            <a:endParaRPr lang="en-US" sz="2000" dirty="0">
              <a:solidFill>
                <a:schemeClr val="bg1"/>
              </a:solidFill>
            </a:endParaRPr>
          </a:p>
          <a:p>
            <a:pPr marL="457200" lvl="1" indent="0">
              <a:buNone/>
            </a:pPr>
            <a:r>
              <a:rPr lang="en-US" sz="2000" dirty="0" smtClean="0">
                <a:solidFill>
                  <a:schemeClr val="bg1"/>
                </a:solidFill>
              </a:rPr>
              <a:t>Andrea </a:t>
            </a:r>
            <a:r>
              <a:rPr lang="en-US" sz="2000" dirty="0" err="1">
                <a:solidFill>
                  <a:schemeClr val="bg1"/>
                </a:solidFill>
              </a:rPr>
              <a:t>Porzel</a:t>
            </a:r>
            <a:r>
              <a:rPr lang="en-US" sz="2000" dirty="0">
                <a:solidFill>
                  <a:schemeClr val="bg1"/>
                </a:solidFill>
              </a:rPr>
              <a:t>, </a:t>
            </a:r>
            <a:r>
              <a:rPr lang="en-US" sz="2000" dirty="0" err="1">
                <a:solidFill>
                  <a:schemeClr val="bg1"/>
                </a:solidFill>
              </a:rPr>
              <a:t>Lutger</a:t>
            </a:r>
            <a:r>
              <a:rPr lang="en-US" sz="2000" dirty="0">
                <a:solidFill>
                  <a:schemeClr val="bg1"/>
                </a:solidFill>
              </a:rPr>
              <a:t> </a:t>
            </a:r>
            <a:r>
              <a:rPr lang="en-US" sz="2000" dirty="0" err="1">
                <a:solidFill>
                  <a:schemeClr val="bg1"/>
                </a:solidFill>
              </a:rPr>
              <a:t>Wessjohann</a:t>
            </a:r>
            <a:r>
              <a:rPr lang="en-US" sz="2000" dirty="0">
                <a:solidFill>
                  <a:schemeClr val="bg1"/>
                </a:solidFill>
              </a:rPr>
              <a:t>, Filipe Furtado</a:t>
            </a:r>
          </a:p>
          <a:p>
            <a:pPr marL="457200" lvl="1" indent="0">
              <a:buNone/>
            </a:pPr>
            <a:endParaRPr lang="en-US" sz="2000" dirty="0" smtClean="0">
              <a:solidFill>
                <a:schemeClr val="bg1"/>
              </a:solidFill>
            </a:endParaRPr>
          </a:p>
          <a:p>
            <a:pPr lvl="1"/>
            <a:endParaRPr lang="de-DE" sz="2600" dirty="0">
              <a:solidFill>
                <a:schemeClr val="bg1"/>
              </a:solidFill>
            </a:endParaRPr>
          </a:p>
          <a:p>
            <a:pPr lvl="1"/>
            <a:endParaRPr lang="de-DE" sz="2600" dirty="0" smtClean="0"/>
          </a:p>
          <a:p>
            <a:pPr lvl="1"/>
            <a:endParaRPr lang="de-DE" sz="2600" dirty="0"/>
          </a:p>
          <a:p>
            <a:pPr lvl="1"/>
            <a:endParaRPr lang="de-DE" sz="2600" dirty="0" smtClean="0"/>
          </a:p>
          <a:p>
            <a:pPr lvl="1"/>
            <a:endParaRPr lang="de-DE" sz="2600" dirty="0"/>
          </a:p>
          <a:p>
            <a:pPr lvl="1"/>
            <a:endParaRPr lang="de-DE" sz="2600" dirty="0" smtClean="0"/>
          </a:p>
          <a:p>
            <a:pPr lvl="1"/>
            <a:endParaRPr lang="de-DE" sz="2600" dirty="0"/>
          </a:p>
          <a:p>
            <a:pPr lvl="1"/>
            <a:endParaRPr lang="de-DE" sz="2600" dirty="0" smtClean="0"/>
          </a:p>
          <a:p>
            <a:pPr lvl="1"/>
            <a:endParaRPr lang="de-DE" sz="2600" dirty="0"/>
          </a:p>
          <a:p>
            <a:pPr lvl="1"/>
            <a:endParaRPr lang="de-DE" sz="2600" dirty="0" smtClean="0"/>
          </a:p>
          <a:p>
            <a:pPr lvl="1"/>
            <a:endParaRPr lang="de-DE" sz="2600" dirty="0"/>
          </a:p>
          <a:p>
            <a:pPr lvl="1"/>
            <a:endParaRPr lang="de-DE" sz="2600" dirty="0" smtClean="0"/>
          </a:p>
          <a:p>
            <a:pPr marL="457200" lvl="1" indent="0">
              <a:buNone/>
            </a:pPr>
            <a:endParaRPr lang="de-DE" sz="2600" dirty="0" smtClean="0"/>
          </a:p>
          <a:p>
            <a:endParaRPr lang="en-GB" sz="2600" dirty="0" smtClean="0"/>
          </a:p>
          <a:p>
            <a:endParaRPr lang="en-GB" sz="2600" dirty="0" smtClean="0"/>
          </a:p>
          <a:p>
            <a:r>
              <a:rPr lang="en-GB" sz="2300" dirty="0" smtClean="0">
                <a:solidFill>
                  <a:srgbClr val="0070C0"/>
                </a:solidFill>
              </a:rPr>
              <a:t>Mike Wilson for maintaining the XSD and Git pages</a:t>
            </a:r>
          </a:p>
          <a:p>
            <a:r>
              <a:rPr lang="en-GB" sz="2300" dirty="0" smtClean="0">
                <a:solidFill>
                  <a:srgbClr val="0070C0"/>
                </a:solidFill>
              </a:rPr>
              <a:t>EU </a:t>
            </a:r>
            <a:r>
              <a:rPr lang="en-GB" sz="2300" dirty="0">
                <a:solidFill>
                  <a:srgbClr val="0070C0"/>
                </a:solidFill>
              </a:rPr>
              <a:t>FP7 project COSMOS grant </a:t>
            </a:r>
            <a:r>
              <a:rPr lang="en-US" sz="2300" dirty="0" smtClean="0">
                <a:solidFill>
                  <a:srgbClr val="0070C0"/>
                </a:solidFill>
              </a:rPr>
              <a:t>EC312941 </a:t>
            </a:r>
            <a:r>
              <a:rPr lang="en-US" sz="2300" u="sng" dirty="0" smtClean="0">
                <a:solidFill>
                  <a:srgbClr val="0070C0"/>
                </a:solidFill>
                <a:hlinkClick r:id="rId2"/>
              </a:rPr>
              <a:t>www.cosmos-fp7.eu</a:t>
            </a:r>
            <a:endParaRPr lang="en-US" sz="2300" dirty="0" smtClean="0">
              <a:solidFill>
                <a:srgbClr val="0070C0"/>
              </a:solidFill>
            </a:endParaRPr>
          </a:p>
          <a:p>
            <a:pPr marL="0" indent="0">
              <a:buNone/>
            </a:pPr>
            <a:endParaRPr lang="en-US" dirty="0"/>
          </a:p>
        </p:txBody>
      </p:sp>
      <p:sp>
        <p:nvSpPr>
          <p:cNvPr id="3" name="Titel 2"/>
          <p:cNvSpPr>
            <a:spLocks noGrp="1"/>
          </p:cNvSpPr>
          <p:nvPr>
            <p:ph type="title"/>
          </p:nvPr>
        </p:nvSpPr>
        <p:spPr>
          <a:xfrm>
            <a:off x="2044326" y="366609"/>
            <a:ext cx="8229600" cy="591913"/>
          </a:xfrm>
        </p:spPr>
        <p:txBody>
          <a:bodyPr>
            <a:noAutofit/>
          </a:bodyPr>
          <a:lstStyle/>
          <a:p>
            <a:r>
              <a:rPr lang="en-US" sz="3200" dirty="0" smtClean="0"/>
              <a:t>Acknowledgements</a:t>
            </a:r>
            <a:endParaRPr lang="en-US" sz="3200" dirty="0"/>
          </a:p>
        </p:txBody>
      </p:sp>
      <p:pic>
        <p:nvPicPr>
          <p:cNvPr id="4" name="Picture 5" descr="GEDC0102.JPG"/>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9000" contrast="15000"/>
                    </a14:imgEffect>
                  </a14:imgLayer>
                </a14:imgProps>
              </a:ext>
              <a:ext uri="{28A0092B-C50C-407E-A947-70E740481C1C}">
                <a14:useLocalDpi xmlns:a14="http://schemas.microsoft.com/office/drawing/2010/main" val="0"/>
              </a:ext>
            </a:extLst>
          </a:blip>
          <a:srcRect l="10727" t="15396" r="6363" b="24866"/>
          <a:stretch/>
        </p:blipFill>
        <p:spPr>
          <a:xfrm>
            <a:off x="971065" y="1834034"/>
            <a:ext cx="7137064" cy="3619315"/>
          </a:xfrm>
          <a:prstGeom prst="rect">
            <a:avLst/>
          </a:prstGeom>
        </p:spPr>
      </p:pic>
      <p:sp>
        <p:nvSpPr>
          <p:cNvPr id="8" name="Foliennummernplatzhalter 7"/>
          <p:cNvSpPr>
            <a:spLocks noGrp="1"/>
          </p:cNvSpPr>
          <p:nvPr>
            <p:ph type="sldNum" sz="quarter" idx="12"/>
          </p:nvPr>
        </p:nvSpPr>
        <p:spPr/>
        <p:txBody>
          <a:bodyPr/>
          <a:lstStyle/>
          <a:p>
            <a:fld id="{BCF2E4CE-2DB4-4CE1-B3FA-7E5BDBC2317A}" type="slidenum">
              <a:rPr lang="de-DE" smtClean="0"/>
              <a:t>20</a:t>
            </a:fld>
            <a:endParaRPr lang="de-DE"/>
          </a:p>
        </p:txBody>
      </p:sp>
      <p:sp>
        <p:nvSpPr>
          <p:cNvPr id="5" name="Datumsplatzhalter 4"/>
          <p:cNvSpPr>
            <a:spLocks noGrp="1"/>
          </p:cNvSpPr>
          <p:nvPr>
            <p:ph type="dt" sz="half" idx="10"/>
          </p:nvPr>
        </p:nvSpPr>
        <p:spPr/>
        <p:txBody>
          <a:bodyPr/>
          <a:lstStyle/>
          <a:p>
            <a:fld id="{66DDEF7A-7785-42DB-9FCF-FC650A05D401}" type="datetime1">
              <a:rPr lang="en-US" smtClean="0"/>
              <a:t>4/10/2014</a:t>
            </a:fld>
            <a:endParaRPr lang="en-US"/>
          </a:p>
        </p:txBody>
      </p:sp>
      <p:pic>
        <p:nvPicPr>
          <p:cNvPr id="16386" name="Picture 2" descr="Wishart Lab 20121026 Mike Dsc 5609"/>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382983" y="4970324"/>
            <a:ext cx="1093581" cy="1370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9608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feld 3"/>
          <p:cNvSpPr txBox="1"/>
          <p:nvPr/>
        </p:nvSpPr>
        <p:spPr>
          <a:xfrm>
            <a:off x="1512277" y="321511"/>
            <a:ext cx="6211766" cy="707886"/>
          </a:xfrm>
          <a:prstGeom prst="rect">
            <a:avLst/>
          </a:prstGeom>
          <a:noFill/>
        </p:spPr>
        <p:txBody>
          <a:bodyPr wrap="square" rtlCol="0">
            <a:spAutoFit/>
          </a:bodyPr>
          <a:lstStyle/>
          <a:p>
            <a:r>
              <a:rPr lang="de-DE" sz="2000" dirty="0">
                <a:solidFill>
                  <a:schemeClr val="bg1"/>
                </a:solidFill>
              </a:rPr>
              <a:t>  </a:t>
            </a:r>
            <a:r>
              <a:rPr lang="de-DE" sz="2000" dirty="0" smtClean="0">
                <a:solidFill>
                  <a:schemeClr val="bg1"/>
                </a:solidFill>
              </a:rPr>
              <a:t>a ‚</a:t>
            </a:r>
            <a:r>
              <a:rPr lang="de-DE" sz="2000" dirty="0" err="1" smtClean="0">
                <a:solidFill>
                  <a:schemeClr val="bg1"/>
                </a:solidFill>
              </a:rPr>
              <a:t>cryoprobe</a:t>
            </a:r>
            <a:r>
              <a:rPr lang="de-DE" sz="2000" dirty="0">
                <a:solidFill>
                  <a:schemeClr val="bg1"/>
                </a:solidFill>
              </a:rPr>
              <a:t>‘ in </a:t>
            </a:r>
            <a:r>
              <a:rPr lang="de-DE" sz="2000" dirty="0" err="1">
                <a:solidFill>
                  <a:schemeClr val="bg1"/>
                </a:solidFill>
              </a:rPr>
              <a:t>nmrCV</a:t>
            </a:r>
            <a:r>
              <a:rPr lang="de-DE" sz="2000" dirty="0">
                <a:solidFill>
                  <a:schemeClr val="bg1"/>
                </a:solidFill>
              </a:rPr>
              <a:t>     (Multiple </a:t>
            </a:r>
            <a:r>
              <a:rPr lang="de-DE" sz="2000" dirty="0" err="1" smtClean="0">
                <a:solidFill>
                  <a:schemeClr val="bg1"/>
                </a:solidFill>
              </a:rPr>
              <a:t>parenthood</a:t>
            </a:r>
            <a:r>
              <a:rPr lang="de-DE" sz="2000" dirty="0" smtClean="0">
                <a:solidFill>
                  <a:schemeClr val="bg1"/>
                </a:solidFill>
              </a:rPr>
              <a:t>) </a:t>
            </a:r>
            <a:r>
              <a:rPr lang="de-DE" sz="2000" dirty="0" err="1">
                <a:solidFill>
                  <a:schemeClr val="bg1"/>
                </a:solidFill>
              </a:rPr>
              <a:t>example</a:t>
            </a:r>
            <a:r>
              <a:rPr lang="de-DE" sz="2000" dirty="0">
                <a:solidFill>
                  <a:schemeClr val="bg1"/>
                </a:solidFill>
              </a:rPr>
              <a:t>)</a:t>
            </a:r>
            <a:endParaRPr lang="en-US" sz="2000" dirty="0">
              <a:solidFill>
                <a:schemeClr val="bg1"/>
              </a:solidFill>
            </a:endParaRPr>
          </a:p>
        </p:txBody>
      </p:sp>
      <p:graphicFrame>
        <p:nvGraphicFramePr>
          <p:cNvPr id="2" name="Objekt 1"/>
          <p:cNvGraphicFramePr>
            <a:graphicFrameLocks noChangeAspect="1"/>
          </p:cNvGraphicFramePr>
          <p:nvPr>
            <p:extLst>
              <p:ext uri="{D42A27DB-BD31-4B8C-83A1-F6EECF244321}">
                <p14:modId xmlns:p14="http://schemas.microsoft.com/office/powerpoint/2010/main" val="960312068"/>
              </p:ext>
            </p:extLst>
          </p:nvPr>
        </p:nvGraphicFramePr>
        <p:xfrm>
          <a:off x="653079" y="1563419"/>
          <a:ext cx="7466351" cy="4595009"/>
        </p:xfrm>
        <a:graphic>
          <a:graphicData uri="http://schemas.openxmlformats.org/presentationml/2006/ole">
            <mc:AlternateContent xmlns:mc="http://schemas.openxmlformats.org/markup-compatibility/2006">
              <mc:Choice xmlns:v="urn:schemas-microsoft-com:vml" Requires="v">
                <p:oleObj spid="_x0000_s16401" r:id="rId3" imgW="593538120" imgH="429230520" progId="">
                  <p:embed/>
                </p:oleObj>
              </mc:Choice>
              <mc:Fallback>
                <p:oleObj r:id="rId3" imgW="593538120" imgH="429230520" progId="">
                  <p:embed/>
                  <p:pic>
                    <p:nvPicPr>
                      <p:cNvPr id="0" name=""/>
                      <p:cNvPicPr/>
                      <p:nvPr/>
                    </p:nvPicPr>
                    <p:blipFill>
                      <a:blip r:embed="rId4"/>
                      <a:stretch>
                        <a:fillRect/>
                      </a:stretch>
                    </p:blipFill>
                    <p:spPr>
                      <a:xfrm>
                        <a:off x="653079" y="1563419"/>
                        <a:ext cx="7466351" cy="4595009"/>
                      </a:xfrm>
                      <a:prstGeom prst="rect">
                        <a:avLst/>
                      </a:prstGeom>
                    </p:spPr>
                  </p:pic>
                </p:oleObj>
              </mc:Fallback>
            </mc:AlternateContent>
          </a:graphicData>
        </a:graphic>
      </p:graphicFrame>
      <p:sp>
        <p:nvSpPr>
          <p:cNvPr id="5" name="Pfeil nach oben 4"/>
          <p:cNvSpPr/>
          <p:nvPr/>
        </p:nvSpPr>
        <p:spPr>
          <a:xfrm>
            <a:off x="5824594" y="6259925"/>
            <a:ext cx="363474" cy="23304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feld 5"/>
          <p:cNvSpPr txBox="1"/>
          <p:nvPr/>
        </p:nvSpPr>
        <p:spPr>
          <a:xfrm>
            <a:off x="6188069" y="6262096"/>
            <a:ext cx="2053767" cy="300082"/>
          </a:xfrm>
          <a:prstGeom prst="rect">
            <a:avLst/>
          </a:prstGeom>
          <a:noFill/>
        </p:spPr>
        <p:txBody>
          <a:bodyPr wrap="square" rtlCol="0">
            <a:spAutoFit/>
          </a:bodyPr>
          <a:lstStyle/>
          <a:p>
            <a:r>
              <a:rPr lang="de-DE" sz="1350" dirty="0"/>
              <a:t>The </a:t>
            </a:r>
            <a:r>
              <a:rPr lang="de-DE" sz="1350" dirty="0" err="1"/>
              <a:t>term</a:t>
            </a:r>
            <a:r>
              <a:rPr lang="de-DE" sz="1350" dirty="0"/>
              <a:t> </a:t>
            </a:r>
            <a:r>
              <a:rPr lang="de-DE" sz="1350" dirty="0" err="1"/>
              <a:t>has</a:t>
            </a:r>
            <a:r>
              <a:rPr lang="de-DE" sz="1350" dirty="0"/>
              <a:t> </a:t>
            </a:r>
            <a:r>
              <a:rPr lang="de-DE" sz="1350" dirty="0" err="1"/>
              <a:t>two</a:t>
            </a:r>
            <a:r>
              <a:rPr lang="de-DE" sz="1350" dirty="0"/>
              <a:t> </a:t>
            </a:r>
            <a:r>
              <a:rPr lang="de-DE" sz="1350" dirty="0" err="1"/>
              <a:t>parents</a:t>
            </a:r>
            <a:endParaRPr lang="en-US" sz="1350" dirty="0"/>
          </a:p>
        </p:txBody>
      </p:sp>
      <p:sp>
        <p:nvSpPr>
          <p:cNvPr id="8" name="Fußzeilenplatzhalter 7"/>
          <p:cNvSpPr>
            <a:spLocks noGrp="1"/>
          </p:cNvSpPr>
          <p:nvPr>
            <p:ph type="ftr" sz="quarter" idx="11"/>
          </p:nvPr>
        </p:nvSpPr>
        <p:spPr/>
        <p:txBody>
          <a:bodyPr/>
          <a:lstStyle/>
          <a:p>
            <a:endParaRPr lang="en-US"/>
          </a:p>
        </p:txBody>
      </p:sp>
      <p:sp>
        <p:nvSpPr>
          <p:cNvPr id="9" name="Foliennummernplatzhalter 8"/>
          <p:cNvSpPr>
            <a:spLocks noGrp="1"/>
          </p:cNvSpPr>
          <p:nvPr>
            <p:ph type="sldNum" sz="quarter" idx="12"/>
          </p:nvPr>
        </p:nvSpPr>
        <p:spPr/>
        <p:txBody>
          <a:bodyPr/>
          <a:lstStyle/>
          <a:p>
            <a:fld id="{687D7A59-36E2-48B9-B146-C1E59501F63F}" type="slidenum">
              <a:rPr lang="en-US" smtClean="0"/>
              <a:pPr/>
              <a:t>21</a:t>
            </a:fld>
            <a:endParaRPr lang="en-US"/>
          </a:p>
        </p:txBody>
      </p:sp>
    </p:spTree>
    <p:extLst>
      <p:ext uri="{BB962C8B-B14F-4D97-AF65-F5344CB8AC3E}">
        <p14:creationId xmlns:p14="http://schemas.microsoft.com/office/powerpoint/2010/main" val="2535453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F7A9D5C-B110-4047-A71B-C6475C42EABA}" type="datetime1">
              <a:rPr lang="en-US" smtClean="0"/>
              <a:t>4/10/2014</a:t>
            </a:fld>
            <a:endParaRPr lang="en-US"/>
          </a:p>
        </p:txBody>
      </p:sp>
      <p:sp>
        <p:nvSpPr>
          <p:cNvPr id="3" name="Fußzeilenplatzhalter 2"/>
          <p:cNvSpPr>
            <a:spLocks noGrp="1"/>
          </p:cNvSpPr>
          <p:nvPr>
            <p:ph type="ftr" sz="quarter" idx="11"/>
          </p:nvPr>
        </p:nvSpPr>
        <p:spPr/>
        <p:txBody>
          <a:bodyPr/>
          <a:lstStyle/>
          <a:p>
            <a:endParaRPr lang="en-US"/>
          </a:p>
        </p:txBody>
      </p:sp>
      <p:sp>
        <p:nvSpPr>
          <p:cNvPr id="4" name="Foliennummernplatzhalter 3"/>
          <p:cNvSpPr>
            <a:spLocks noGrp="1"/>
          </p:cNvSpPr>
          <p:nvPr>
            <p:ph type="sldNum" sz="quarter" idx="12"/>
          </p:nvPr>
        </p:nvSpPr>
        <p:spPr/>
        <p:txBody>
          <a:bodyPr/>
          <a:lstStyle/>
          <a:p>
            <a:fld id="{687D7A59-36E2-48B9-B146-C1E59501F63F}" type="slidenum">
              <a:rPr lang="en-US" smtClean="0"/>
              <a:pPr/>
              <a:t>22</a:t>
            </a:fld>
            <a:endParaRPr lang="en-US"/>
          </a:p>
        </p:txBody>
      </p:sp>
      <p:sp>
        <p:nvSpPr>
          <p:cNvPr id="5" name="Textfeld 4"/>
          <p:cNvSpPr txBox="1"/>
          <p:nvPr/>
        </p:nvSpPr>
        <p:spPr>
          <a:xfrm>
            <a:off x="1162281" y="2828540"/>
            <a:ext cx="6819440" cy="523220"/>
          </a:xfrm>
          <a:prstGeom prst="rect">
            <a:avLst/>
          </a:prstGeom>
          <a:noFill/>
        </p:spPr>
        <p:txBody>
          <a:bodyPr wrap="square" rtlCol="0">
            <a:spAutoFit/>
          </a:bodyPr>
          <a:lstStyle/>
          <a:p>
            <a:r>
              <a:rPr lang="de-DE" sz="2800" dirty="0" smtClean="0"/>
              <a:t>Part 2:  </a:t>
            </a:r>
            <a:r>
              <a:rPr lang="de-DE" sz="2800" dirty="0" err="1" smtClean="0"/>
              <a:t>Some</a:t>
            </a:r>
            <a:r>
              <a:rPr lang="de-DE" sz="2800" dirty="0" smtClean="0"/>
              <a:t> </a:t>
            </a:r>
            <a:r>
              <a:rPr lang="de-DE" sz="2800" dirty="0" err="1" smtClean="0"/>
              <a:t>ontological</a:t>
            </a:r>
            <a:r>
              <a:rPr lang="de-DE" sz="2800" dirty="0" smtClean="0"/>
              <a:t> </a:t>
            </a:r>
            <a:r>
              <a:rPr lang="de-DE" sz="2800" dirty="0" err="1" smtClean="0"/>
              <a:t>errors</a:t>
            </a:r>
            <a:r>
              <a:rPr lang="de-DE" sz="2800" dirty="0" smtClean="0"/>
              <a:t> in PSI CVs </a:t>
            </a:r>
            <a:endParaRPr lang="en-US" sz="2800" dirty="0"/>
          </a:p>
        </p:txBody>
      </p:sp>
    </p:spTree>
    <p:extLst>
      <p:ext uri="{BB962C8B-B14F-4D97-AF65-F5344CB8AC3E}">
        <p14:creationId xmlns:p14="http://schemas.microsoft.com/office/powerpoint/2010/main" val="2984360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Why</a:t>
            </a:r>
            <a:r>
              <a:rPr lang="de-DE" dirty="0" smtClean="0"/>
              <a:t> </a:t>
            </a:r>
            <a:r>
              <a:rPr lang="de-DE" dirty="0" err="1" smtClean="0"/>
              <a:t>analyz</a:t>
            </a:r>
            <a:r>
              <a:rPr lang="de-DE" dirty="0" smtClean="0"/>
              <a:t> </a:t>
            </a:r>
            <a:r>
              <a:rPr lang="de-DE" dirty="0" err="1" smtClean="0"/>
              <a:t>existing</a:t>
            </a:r>
            <a:r>
              <a:rPr lang="de-DE" dirty="0" smtClean="0"/>
              <a:t> CVs</a:t>
            </a:r>
            <a:endParaRPr lang="en-US" dirty="0"/>
          </a:p>
        </p:txBody>
      </p:sp>
      <p:sp>
        <p:nvSpPr>
          <p:cNvPr id="3" name="Inhaltsplatzhalter 2"/>
          <p:cNvSpPr>
            <a:spLocks noGrp="1"/>
          </p:cNvSpPr>
          <p:nvPr>
            <p:ph idx="1"/>
          </p:nvPr>
        </p:nvSpPr>
        <p:spPr>
          <a:xfrm>
            <a:off x="1012044" y="2370820"/>
            <a:ext cx="6816443" cy="3889657"/>
          </a:xfrm>
        </p:spPr>
        <p:txBody>
          <a:bodyPr/>
          <a:lstStyle/>
          <a:p>
            <a:pPr marL="342900" lvl="1" indent="-342900"/>
            <a:r>
              <a:rPr lang="en-US" dirty="0"/>
              <a:t>Avoid errors in COSMOS </a:t>
            </a:r>
            <a:r>
              <a:rPr lang="en-US" dirty="0" err="1"/>
              <a:t>nmrCV</a:t>
            </a:r>
            <a:endParaRPr lang="en-US" dirty="0"/>
          </a:p>
          <a:p>
            <a:pPr marL="742950" lvl="2" indent="-342900"/>
            <a:r>
              <a:rPr lang="en-GB" dirty="0"/>
              <a:t>Don’t copy unjustified design-decisions from PSI </a:t>
            </a:r>
            <a:r>
              <a:rPr lang="en-GB" dirty="0" smtClean="0"/>
              <a:t>role-model</a:t>
            </a:r>
            <a:endParaRPr lang="en-US" dirty="0"/>
          </a:p>
          <a:p>
            <a:pPr marL="342900" lvl="1" indent="-342900"/>
            <a:r>
              <a:rPr lang="en-US" dirty="0" smtClean="0"/>
              <a:t>Improve quality of existing CVs </a:t>
            </a:r>
          </a:p>
          <a:p>
            <a:pPr marL="742950" lvl="2" indent="-342900"/>
            <a:r>
              <a:rPr lang="de-DE" dirty="0" err="1" smtClean="0"/>
              <a:t>Ease</a:t>
            </a:r>
            <a:r>
              <a:rPr lang="de-DE" dirty="0" smtClean="0"/>
              <a:t> </a:t>
            </a:r>
            <a:r>
              <a:rPr lang="de-DE" dirty="0" err="1" smtClean="0"/>
              <a:t>their</a:t>
            </a:r>
            <a:r>
              <a:rPr lang="de-DE" dirty="0" smtClean="0"/>
              <a:t> </a:t>
            </a:r>
            <a:r>
              <a:rPr lang="de-DE" dirty="0" err="1" smtClean="0"/>
              <a:t>re-use</a:t>
            </a:r>
            <a:r>
              <a:rPr lang="de-DE" dirty="0" smtClean="0"/>
              <a:t> </a:t>
            </a:r>
            <a:r>
              <a:rPr lang="de-DE" dirty="0" err="1" smtClean="0"/>
              <a:t>for</a:t>
            </a:r>
            <a:r>
              <a:rPr lang="de-DE" dirty="0" smtClean="0"/>
              <a:t> COSMOS</a:t>
            </a:r>
            <a:endParaRPr lang="en-US" dirty="0" smtClean="0"/>
          </a:p>
          <a:p>
            <a:pPr marL="742950" lvl="2" indent="-342900"/>
            <a:r>
              <a:rPr lang="en-US" dirty="0" smtClean="0"/>
              <a:t>Simplify validation rules</a:t>
            </a:r>
          </a:p>
          <a:p>
            <a:pPr marL="1200150" lvl="3" indent="-342900"/>
            <a:r>
              <a:rPr lang="en-US" dirty="0" smtClean="0"/>
              <a:t>no </a:t>
            </a:r>
            <a:r>
              <a:rPr lang="en-US" dirty="0"/>
              <a:t>need to </a:t>
            </a:r>
            <a:r>
              <a:rPr lang="en-US" dirty="0" smtClean="0"/>
              <a:t>compensate errors </a:t>
            </a:r>
            <a:r>
              <a:rPr lang="en-US" dirty="0"/>
              <a:t>via </a:t>
            </a:r>
            <a:r>
              <a:rPr lang="en-US" dirty="0" smtClean="0"/>
              <a:t>complicated rules</a:t>
            </a:r>
          </a:p>
        </p:txBody>
      </p:sp>
      <p:sp>
        <p:nvSpPr>
          <p:cNvPr id="7" name="Foliennummernplatzhalter 6"/>
          <p:cNvSpPr>
            <a:spLocks noGrp="1"/>
          </p:cNvSpPr>
          <p:nvPr>
            <p:ph type="sldNum" sz="quarter" idx="12"/>
          </p:nvPr>
        </p:nvSpPr>
        <p:spPr/>
        <p:txBody>
          <a:bodyPr/>
          <a:lstStyle/>
          <a:p>
            <a:fld id="{BCF2E4CE-2DB4-4CE1-B3FA-7E5BDBC2317A}" type="slidenum">
              <a:rPr lang="de-DE" smtClean="0"/>
              <a:t>23</a:t>
            </a:fld>
            <a:endParaRPr lang="de-DE"/>
          </a:p>
        </p:txBody>
      </p:sp>
    </p:spTree>
    <p:extLst>
      <p:ext uri="{BB962C8B-B14F-4D97-AF65-F5344CB8AC3E}">
        <p14:creationId xmlns:p14="http://schemas.microsoft.com/office/powerpoint/2010/main" val="3002281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5536" y="254366"/>
            <a:ext cx="8229600" cy="1252728"/>
          </a:xfrm>
        </p:spPr>
        <p:txBody>
          <a:bodyPr/>
          <a:lstStyle/>
          <a:p>
            <a:r>
              <a:rPr lang="de-DE" dirty="0" err="1" smtClean="0"/>
              <a:t>Example</a:t>
            </a:r>
            <a:r>
              <a:rPr lang="de-DE" dirty="0" smtClean="0"/>
              <a:t>: </a:t>
            </a:r>
            <a:r>
              <a:rPr lang="de-DE" dirty="0" err="1" smtClean="0"/>
              <a:t>old</a:t>
            </a:r>
            <a:r>
              <a:rPr lang="de-DE" dirty="0" smtClean="0"/>
              <a:t> </a:t>
            </a:r>
            <a:r>
              <a:rPr lang="de-DE" dirty="0" err="1" smtClean="0"/>
              <a:t>nmrCV</a:t>
            </a:r>
            <a:endParaRPr lang="en-US" dirty="0"/>
          </a:p>
        </p:txBody>
      </p:sp>
      <p:sp>
        <p:nvSpPr>
          <p:cNvPr id="3" name="Inhaltsplatzhalter 2"/>
          <p:cNvSpPr>
            <a:spLocks noGrp="1"/>
          </p:cNvSpPr>
          <p:nvPr>
            <p:ph idx="1"/>
          </p:nvPr>
        </p:nvSpPr>
        <p:spPr/>
        <p:txBody>
          <a:bodyPr/>
          <a:lstStyle/>
          <a:p>
            <a:endParaRPr lang="en-US" dirty="0"/>
          </a:p>
        </p:txBody>
      </p:sp>
      <p:sp>
        <p:nvSpPr>
          <p:cNvPr id="4" name="Rectangle 2"/>
          <p:cNvSpPr>
            <a:spLocks noChangeArrowheads="1"/>
          </p:cNvSpPr>
          <p:nvPr/>
        </p:nvSpPr>
        <p:spPr bwMode="auto">
          <a:xfrm>
            <a:off x="179512" y="2110398"/>
            <a:ext cx="18734182" cy="1117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1" descr="NMRCha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011182"/>
            <a:ext cx="8352928" cy="23339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1187624" y="4521087"/>
            <a:ext cx="734481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just" eaLnBrk="0" fontAlgn="base" hangingPunct="0">
              <a:spcBef>
                <a:spcPct val="0"/>
              </a:spcBef>
              <a:spcAft>
                <a:spcPct val="0"/>
              </a:spcAft>
              <a:buFont typeface="Arial" panose="020B0604020202020204" pitchFamily="34" charset="0"/>
              <a:buChar char="•"/>
            </a:pPr>
            <a:r>
              <a:rPr kumimoji="0" lang="en-GB"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Is a ‘bin area’ a ‘spectrum bin’ ?</a:t>
            </a:r>
            <a:endParaRPr lang="en-GB" sz="2400" dirty="0" smtClean="0">
              <a:latin typeface="Arial" panose="020B0604020202020204" pitchFamily="34" charset="0"/>
              <a:ea typeface="Times New Roman" panose="02020603050405020304" pitchFamily="18" charset="0"/>
            </a:endParaRPr>
          </a:p>
          <a:p>
            <a:pPr lvl="0" algn="just" eaLnBrk="0" fontAlgn="base" hangingPunct="0">
              <a:spcBef>
                <a:spcPct val="0"/>
              </a:spcBef>
              <a:spcAft>
                <a:spcPct val="0"/>
              </a:spcAft>
            </a:pPr>
            <a:r>
              <a:rPr lang="en-GB" sz="2400" dirty="0">
                <a:latin typeface="Arial" panose="020B0604020202020204" pitchFamily="34" charset="0"/>
                <a:ea typeface="Times New Roman" panose="02020603050405020304" pitchFamily="18" charset="0"/>
                <a:sym typeface="Wingdings" panose="05000000000000000000" pitchFamily="2" charset="2"/>
              </a:rPr>
              <a:t> </a:t>
            </a:r>
            <a:r>
              <a:rPr lang="en-GB" sz="2400" dirty="0" smtClean="0">
                <a:latin typeface="Arial" panose="020B0604020202020204" pitchFamily="34" charset="0"/>
                <a:ea typeface="Times New Roman" panose="02020603050405020304" pitchFamily="18" charset="0"/>
                <a:sym typeface="Wingdings" panose="05000000000000000000" pitchFamily="2" charset="2"/>
              </a:rPr>
              <a:t>     </a:t>
            </a:r>
            <a:r>
              <a:rPr lang="en-GB" sz="2400" dirty="0">
                <a:latin typeface="Arial" panose="020B0604020202020204" pitchFamily="34" charset="0"/>
                <a:ea typeface="Times New Roman" panose="02020603050405020304" pitchFamily="18" charset="0"/>
                <a:sym typeface="Wingdings" panose="05000000000000000000" pitchFamily="2" charset="2"/>
              </a:rPr>
              <a:t>Taxonomic </a:t>
            </a:r>
            <a:r>
              <a:rPr lang="en-GB" sz="2400" dirty="0" smtClean="0">
                <a:latin typeface="Arial" panose="020B0604020202020204" pitchFamily="34" charset="0"/>
                <a:ea typeface="Times New Roman" panose="02020603050405020304" pitchFamily="18" charset="0"/>
                <a:sym typeface="Wingdings" panose="05000000000000000000" pitchFamily="2" charset="2"/>
              </a:rPr>
              <a:t>error, use </a:t>
            </a:r>
            <a:r>
              <a:rPr lang="en-GB" sz="2400" i="1" dirty="0" err="1" smtClean="0">
                <a:latin typeface="Arial" panose="020B0604020202020204" pitchFamily="34" charset="0"/>
                <a:ea typeface="Times New Roman" panose="02020603050405020304" pitchFamily="18" charset="0"/>
                <a:sym typeface="Wingdings" panose="05000000000000000000" pitchFamily="2" charset="2"/>
              </a:rPr>
              <a:t>part_of</a:t>
            </a:r>
            <a:r>
              <a:rPr lang="en-GB" sz="2400" dirty="0" smtClean="0">
                <a:latin typeface="Arial" panose="020B0604020202020204" pitchFamily="34" charset="0"/>
                <a:ea typeface="Times New Roman" panose="02020603050405020304" pitchFamily="18" charset="0"/>
                <a:sym typeface="Wingdings" panose="05000000000000000000" pitchFamily="2" charset="2"/>
              </a:rPr>
              <a:t> ?</a:t>
            </a:r>
            <a:endParaRPr kumimoji="0" lang="en-GB"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a:p>
            <a:pPr marL="342900" marR="0" lvl="0" indent="-34290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Is a ‘metabolite name’ a ‘spectrum bin’ ?</a:t>
            </a:r>
          </a:p>
          <a:p>
            <a:pPr marR="0" lvl="0" algn="just" defTabSz="914400" rtl="0" eaLnBrk="0" fontAlgn="base" latinLnBrk="0" hangingPunct="0">
              <a:lnSpc>
                <a:spcPct val="100000"/>
              </a:lnSpc>
              <a:spcBef>
                <a:spcPct val="0"/>
              </a:spcBef>
              <a:spcAft>
                <a:spcPct val="0"/>
              </a:spcAft>
              <a:buClrTx/>
              <a:buSzTx/>
              <a:tabLst/>
            </a:pPr>
            <a:r>
              <a:rPr lang="en-GB" sz="2400" dirty="0" smtClean="0">
                <a:latin typeface="Arial" panose="020B0604020202020204" pitchFamily="34" charset="0"/>
                <a:ea typeface="Times New Roman" panose="02020603050405020304" pitchFamily="18" charset="0"/>
                <a:sym typeface="Wingdings" panose="05000000000000000000" pitchFamily="2" charset="2"/>
              </a:rPr>
              <a:t>      Use-mention error, use </a:t>
            </a:r>
            <a:r>
              <a:rPr lang="en-GB" sz="2400" i="1" dirty="0" err="1" smtClean="0">
                <a:latin typeface="Arial" panose="020B0604020202020204" pitchFamily="34" charset="0"/>
                <a:ea typeface="Times New Roman" panose="02020603050405020304" pitchFamily="18" charset="0"/>
                <a:sym typeface="Wingdings" panose="05000000000000000000" pitchFamily="2" charset="2"/>
              </a:rPr>
              <a:t>is_proxy_for</a:t>
            </a:r>
            <a:r>
              <a:rPr lang="en-GB" sz="2400" dirty="0" smtClean="0">
                <a:latin typeface="Arial" panose="020B0604020202020204" pitchFamily="34" charset="0"/>
                <a:ea typeface="Times New Roman" panose="02020603050405020304" pitchFamily="18" charset="0"/>
                <a:sym typeface="Wingdings" panose="05000000000000000000" pitchFamily="2" charset="2"/>
              </a:rPr>
              <a:t> ?</a:t>
            </a:r>
            <a:endParaRPr kumimoji="0" lang="en-GB" sz="2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p:txBody>
      </p:sp>
      <p:sp>
        <p:nvSpPr>
          <p:cNvPr id="9" name="Foliennummernplatzhalter 8"/>
          <p:cNvSpPr>
            <a:spLocks noGrp="1"/>
          </p:cNvSpPr>
          <p:nvPr>
            <p:ph type="sldNum" sz="quarter" idx="12"/>
          </p:nvPr>
        </p:nvSpPr>
        <p:spPr/>
        <p:txBody>
          <a:bodyPr/>
          <a:lstStyle/>
          <a:p>
            <a:fld id="{BCF2E4CE-2DB4-4CE1-B3FA-7E5BDBC2317A}" type="slidenum">
              <a:rPr lang="de-DE" smtClean="0"/>
              <a:t>24</a:t>
            </a:fld>
            <a:endParaRPr lang="de-DE" dirty="0"/>
          </a:p>
        </p:txBody>
      </p:sp>
      <p:sp>
        <p:nvSpPr>
          <p:cNvPr id="6" name="Rechteck 5"/>
          <p:cNvSpPr/>
          <p:nvPr/>
        </p:nvSpPr>
        <p:spPr>
          <a:xfrm>
            <a:off x="2987824" y="2011182"/>
            <a:ext cx="2376264" cy="2383324"/>
          </a:xfrm>
          <a:prstGeom prst="rect">
            <a:avLst/>
          </a:prstGeom>
          <a:noFill/>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3988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53911"/>
            <a:ext cx="8229600" cy="1143000"/>
          </a:xfrm>
        </p:spPr>
        <p:txBody>
          <a:bodyPr/>
          <a:lstStyle/>
          <a:p>
            <a:r>
              <a:rPr lang="de-DE" dirty="0" err="1" smtClean="0"/>
              <a:t>Example</a:t>
            </a:r>
            <a:r>
              <a:rPr lang="de-DE" dirty="0" smtClean="0"/>
              <a:t>: PSI </a:t>
            </a:r>
            <a:r>
              <a:rPr lang="de-DE" dirty="0" err="1" smtClean="0"/>
              <a:t>msCV</a:t>
            </a:r>
            <a:endParaRPr lang="en-US" dirty="0"/>
          </a:p>
        </p:txBody>
      </p:sp>
      <p:sp>
        <p:nvSpPr>
          <p:cNvPr id="3" name="Inhaltsplatzhalter 2"/>
          <p:cNvSpPr>
            <a:spLocks noGrp="1"/>
          </p:cNvSpPr>
          <p:nvPr>
            <p:ph idx="1"/>
          </p:nvPr>
        </p:nvSpPr>
        <p:spPr/>
        <p:txBody>
          <a:bodyPr/>
          <a:lstStyle/>
          <a:p>
            <a:endParaRPr lang="en-US" dirty="0"/>
          </a:p>
        </p:txBody>
      </p:sp>
      <p:sp>
        <p:nvSpPr>
          <p:cNvPr id="4" name="Rectangle 2"/>
          <p:cNvSpPr>
            <a:spLocks noChangeArrowheads="1"/>
          </p:cNvSpPr>
          <p:nvPr/>
        </p:nvSpPr>
        <p:spPr bwMode="auto">
          <a:xfrm>
            <a:off x="457199" y="2114536"/>
            <a:ext cx="7787209" cy="66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49" name="Picture 1" descr="PeptideCha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525" y="1200371"/>
            <a:ext cx="7798949" cy="40141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1356791" y="5214536"/>
            <a:ext cx="778720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GB" sz="1600" dirty="0" smtClean="0">
                <a:latin typeface="Arial" panose="020B0604020202020204" pitchFamily="34" charset="0"/>
                <a:ea typeface="Times New Roman" panose="02020603050405020304" pitchFamily="18" charset="0"/>
              </a:rPr>
              <a:t>Is a </a:t>
            </a:r>
            <a:r>
              <a:rPr kumimoji="0" lang="en-GB" sz="16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‘peptide’ </a:t>
            </a:r>
            <a:r>
              <a:rPr kumimoji="0" lang="en-GB" sz="1600" b="0" i="1"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part_of</a:t>
            </a:r>
            <a:r>
              <a:rPr kumimoji="0" lang="en-GB" sz="16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a ‘vocabulary’ ?</a:t>
            </a:r>
          </a:p>
          <a:p>
            <a:pPr lvl="1" algn="just" eaLnBrk="0" fontAlgn="base" hangingPunct="0">
              <a:spcBef>
                <a:spcPct val="0"/>
              </a:spcBef>
              <a:spcAft>
                <a:spcPct val="0"/>
              </a:spcAft>
            </a:pPr>
            <a:r>
              <a:rPr lang="en-GB" sz="1600" dirty="0">
                <a:latin typeface="Arial" panose="020B0604020202020204" pitchFamily="34" charset="0"/>
                <a:ea typeface="Times New Roman" panose="02020603050405020304" pitchFamily="18" charset="0"/>
              </a:rPr>
              <a:t> </a:t>
            </a:r>
            <a:r>
              <a:rPr lang="en-GB" sz="1600" dirty="0" smtClean="0">
                <a:latin typeface="Arial" panose="020B0604020202020204" pitchFamily="34" charset="0"/>
                <a:ea typeface="Times New Roman" panose="02020603050405020304" pitchFamily="18" charset="0"/>
              </a:rPr>
              <a:t> </a:t>
            </a:r>
            <a:r>
              <a:rPr lang="en-GB" sz="1600" dirty="0" smtClean="0">
                <a:latin typeface="Arial" panose="020B0604020202020204" pitchFamily="34" charset="0"/>
                <a:ea typeface="Times New Roman" panose="02020603050405020304" pitchFamily="18" charset="0"/>
                <a:sym typeface="Wingdings" panose="05000000000000000000" pitchFamily="2" charset="2"/>
              </a:rPr>
              <a:t> Use-mention error, use TLO</a:t>
            </a:r>
            <a:endParaRPr kumimoji="0" lang="en-GB" sz="16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sz="16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Transitivity: ‘heavy </a:t>
            </a:r>
            <a:r>
              <a:rPr kumimoji="0" lang="en-GB" sz="1600" b="0" i="0"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labeled</a:t>
            </a:r>
            <a:r>
              <a:rPr kumimoji="0" lang="en-GB" sz="16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peptide’ </a:t>
            </a:r>
            <a:r>
              <a:rPr kumimoji="0" lang="en-GB" sz="1600" b="0" i="1"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part_of</a:t>
            </a:r>
            <a:r>
              <a:rPr kumimoji="0" lang="en-GB" sz="16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‘peptide’ rather than </a:t>
            </a:r>
            <a:r>
              <a:rPr kumimoji="0" lang="en-GB" sz="1600" b="0" i="1" u="none" strike="noStrike" cap="none" normalizeH="0" baseline="0" dirty="0" err="1" smtClean="0">
                <a:ln>
                  <a:noFill/>
                </a:ln>
                <a:solidFill>
                  <a:schemeClr val="tx1"/>
                </a:solidFill>
                <a:effectLst/>
                <a:latin typeface="Arial" panose="020B0604020202020204" pitchFamily="34" charset="0"/>
                <a:ea typeface="Times New Roman" panose="02020603050405020304" pitchFamily="18" charset="0"/>
              </a:rPr>
              <a:t>Is_</a:t>
            </a:r>
            <a:r>
              <a:rPr kumimoji="0" lang="en-GB" sz="1600" b="0" i="1" u="none" strike="noStrike" cap="none" normalizeH="0" dirty="0" err="1" smtClean="0">
                <a:ln>
                  <a:noFill/>
                </a:ln>
                <a:solidFill>
                  <a:schemeClr val="tx1"/>
                </a:solidFill>
                <a:effectLst/>
                <a:latin typeface="Arial" panose="020B0604020202020204" pitchFamily="34" charset="0"/>
                <a:ea typeface="Times New Roman" panose="02020603050405020304" pitchFamily="18" charset="0"/>
              </a:rPr>
              <a:t>a</a:t>
            </a:r>
            <a:r>
              <a:rPr kumimoji="0" lang="en-GB" sz="1600" b="0" i="0" u="none" strike="noStrike" cap="none" normalizeH="0" dirty="0" smtClean="0">
                <a:ln>
                  <a:noFill/>
                </a:ln>
                <a:solidFill>
                  <a:schemeClr val="tx1"/>
                </a:solidFill>
                <a:effectLst/>
                <a:latin typeface="Arial" panose="020B0604020202020204" pitchFamily="34" charset="0"/>
                <a:ea typeface="Times New Roman" panose="02020603050405020304" pitchFamily="18" charset="0"/>
              </a:rPr>
              <a:t> ?</a:t>
            </a:r>
            <a:endParaRPr kumimoji="0" lang="en-GB" sz="1600" b="0" i="0" u="none" strike="noStrike" cap="none" normalizeH="0" baseline="0" dirty="0" smtClean="0">
              <a:ln>
                <a:noFill/>
              </a:ln>
              <a:solidFill>
                <a:schemeClr val="tx1"/>
              </a:solidFill>
              <a:effectLst/>
              <a:latin typeface="Arial" panose="020B0604020202020204" pitchFamily="34" charset="0"/>
            </a:endParaRPr>
          </a:p>
        </p:txBody>
      </p:sp>
      <p:sp>
        <p:nvSpPr>
          <p:cNvPr id="9" name="Foliennummernplatzhalter 8"/>
          <p:cNvSpPr>
            <a:spLocks noGrp="1"/>
          </p:cNvSpPr>
          <p:nvPr>
            <p:ph type="sldNum" sz="quarter" idx="12"/>
          </p:nvPr>
        </p:nvSpPr>
        <p:spPr/>
        <p:txBody>
          <a:bodyPr/>
          <a:lstStyle/>
          <a:p>
            <a:fld id="{BCF2E4CE-2DB4-4CE1-B3FA-7E5BDBC2317A}" type="slidenum">
              <a:rPr lang="de-DE" smtClean="0"/>
              <a:t>25</a:t>
            </a:fld>
            <a:endParaRPr lang="de-DE"/>
          </a:p>
        </p:txBody>
      </p:sp>
    </p:spTree>
    <p:extLst>
      <p:ext uri="{BB962C8B-B14F-4D97-AF65-F5344CB8AC3E}">
        <p14:creationId xmlns:p14="http://schemas.microsoft.com/office/powerpoint/2010/main" val="3553492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7163" y="9323"/>
            <a:ext cx="8229600" cy="1143000"/>
          </a:xfrm>
        </p:spPr>
        <p:txBody>
          <a:bodyPr/>
          <a:lstStyle/>
          <a:p>
            <a:r>
              <a:rPr lang="de-DE" dirty="0" err="1" smtClean="0"/>
              <a:t>Example</a:t>
            </a:r>
            <a:r>
              <a:rPr lang="de-DE" dirty="0" smtClean="0"/>
              <a:t>: </a:t>
            </a:r>
            <a:r>
              <a:rPr lang="de-DE" dirty="0" err="1" smtClean="0"/>
              <a:t>XeoCV</a:t>
            </a:r>
            <a:endParaRPr lang="en-US" dirty="0"/>
          </a:p>
        </p:txBody>
      </p:sp>
      <p:sp>
        <p:nvSpPr>
          <p:cNvPr id="5" name="Foliennummernplatzhalter 4"/>
          <p:cNvSpPr>
            <a:spLocks noGrp="1"/>
          </p:cNvSpPr>
          <p:nvPr>
            <p:ph type="sldNum" sz="quarter" idx="12"/>
          </p:nvPr>
        </p:nvSpPr>
        <p:spPr/>
        <p:txBody>
          <a:bodyPr/>
          <a:lstStyle/>
          <a:p>
            <a:fld id="{BCF2E4CE-2DB4-4CE1-B3FA-7E5BDBC2317A}" type="slidenum">
              <a:rPr lang="de-DE" smtClean="0"/>
              <a:t>26</a:t>
            </a:fld>
            <a:endParaRPr lang="de-DE"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152323"/>
            <a:ext cx="6768752" cy="2294849"/>
          </a:xfrm>
          <a:prstGeom prst="rect">
            <a:avLst/>
          </a:prstGeom>
        </p:spPr>
      </p:pic>
      <p:sp>
        <p:nvSpPr>
          <p:cNvPr id="8" name="Inhaltsplatzhalter 7"/>
          <p:cNvSpPr>
            <a:spLocks noGrp="1"/>
          </p:cNvSpPr>
          <p:nvPr>
            <p:ph idx="1"/>
          </p:nvPr>
        </p:nvSpPr>
        <p:spPr>
          <a:xfrm>
            <a:off x="1547664" y="3571030"/>
            <a:ext cx="6192688" cy="2808312"/>
          </a:xfrm>
        </p:spPr>
        <p:txBody>
          <a:bodyPr>
            <a:normAutofit fontScale="77500" lnSpcReduction="20000"/>
          </a:bodyPr>
          <a:lstStyle/>
          <a:p>
            <a:r>
              <a:rPr lang="de-DE" dirty="0" smtClean="0"/>
              <a:t>An Oxygen </a:t>
            </a:r>
            <a:r>
              <a:rPr lang="de-DE" dirty="0" err="1" smtClean="0"/>
              <a:t>is</a:t>
            </a:r>
            <a:r>
              <a:rPr lang="de-DE" dirty="0" smtClean="0"/>
              <a:t> a Gases ?</a:t>
            </a:r>
          </a:p>
          <a:p>
            <a:pPr marL="457200" lvl="1" indent="0">
              <a:buNone/>
            </a:pPr>
            <a:r>
              <a:rPr lang="de-DE" dirty="0" smtClean="0"/>
              <a:t>     </a:t>
            </a:r>
            <a:r>
              <a:rPr lang="de-DE" dirty="0" smtClean="0">
                <a:sym typeface="Wingdings" panose="05000000000000000000" pitchFamily="2" charset="2"/>
              </a:rPr>
              <a:t> </a:t>
            </a:r>
            <a:r>
              <a:rPr lang="de-DE" dirty="0" smtClean="0"/>
              <a:t>Plural </a:t>
            </a:r>
            <a:r>
              <a:rPr lang="de-DE" dirty="0" err="1" smtClean="0"/>
              <a:t>violation</a:t>
            </a:r>
            <a:r>
              <a:rPr lang="de-DE" dirty="0" smtClean="0"/>
              <a:t>, </a:t>
            </a:r>
            <a:r>
              <a:rPr lang="de-DE" dirty="0" err="1" smtClean="0"/>
              <a:t>naming</a:t>
            </a:r>
            <a:r>
              <a:rPr lang="de-DE" dirty="0" smtClean="0"/>
              <a:t> </a:t>
            </a:r>
            <a:r>
              <a:rPr lang="de-DE" dirty="0" err="1" smtClean="0"/>
              <a:t>convention</a:t>
            </a:r>
            <a:r>
              <a:rPr lang="de-DE" dirty="0" smtClean="0"/>
              <a:t> </a:t>
            </a:r>
            <a:r>
              <a:rPr lang="de-DE" dirty="0" err="1" smtClean="0"/>
              <a:t>violation</a:t>
            </a:r>
            <a:endParaRPr lang="de-DE" dirty="0" smtClean="0"/>
          </a:p>
          <a:p>
            <a:r>
              <a:rPr lang="en-US" dirty="0" smtClean="0"/>
              <a:t>Definition: </a:t>
            </a:r>
            <a:r>
              <a:rPr lang="en-US" dirty="0"/>
              <a:t>"Defines the concentration of O2 in the air" </a:t>
            </a:r>
            <a:endParaRPr lang="en-US" dirty="0" smtClean="0"/>
          </a:p>
          <a:p>
            <a:pPr marL="0" indent="0">
              <a:buNone/>
            </a:pPr>
            <a:r>
              <a:rPr lang="de-DE" dirty="0" smtClean="0"/>
              <a:t>            </a:t>
            </a:r>
            <a:r>
              <a:rPr lang="de-DE" dirty="0">
                <a:sym typeface="Wingdings" panose="05000000000000000000" pitchFamily="2" charset="2"/>
              </a:rPr>
              <a:t> N</a:t>
            </a:r>
            <a:r>
              <a:rPr lang="de-DE" dirty="0" smtClean="0">
                <a:sym typeface="Wingdings" panose="05000000000000000000" pitchFamily="2" charset="2"/>
              </a:rPr>
              <a:t>ot </a:t>
            </a:r>
            <a:r>
              <a:rPr lang="de-DE" dirty="0">
                <a:sym typeface="Wingdings" panose="05000000000000000000" pitchFamily="2" charset="2"/>
              </a:rPr>
              <a:t>in </a:t>
            </a:r>
            <a:r>
              <a:rPr lang="de-DE" dirty="0" err="1">
                <a:sym typeface="Wingdings" panose="05000000000000000000" pitchFamily="2" charset="2"/>
              </a:rPr>
              <a:t>sync</a:t>
            </a:r>
            <a:r>
              <a:rPr lang="de-DE" dirty="0">
                <a:sym typeface="Wingdings" panose="05000000000000000000" pitchFamily="2" charset="2"/>
              </a:rPr>
              <a:t> </a:t>
            </a:r>
            <a:r>
              <a:rPr lang="de-DE" dirty="0" err="1">
                <a:sym typeface="Wingdings" panose="05000000000000000000" pitchFamily="2" charset="2"/>
              </a:rPr>
              <a:t>with</a:t>
            </a:r>
            <a:r>
              <a:rPr lang="de-DE" dirty="0">
                <a:sym typeface="Wingdings" panose="05000000000000000000" pitchFamily="2" charset="2"/>
              </a:rPr>
              <a:t> </a:t>
            </a:r>
            <a:r>
              <a:rPr lang="de-DE" dirty="0" err="1">
                <a:sym typeface="Wingdings" panose="05000000000000000000" pitchFamily="2" charset="2"/>
              </a:rPr>
              <a:t>label</a:t>
            </a:r>
            <a:r>
              <a:rPr lang="de-DE" dirty="0">
                <a:sym typeface="Wingdings" panose="05000000000000000000" pitchFamily="2" charset="2"/>
              </a:rPr>
              <a:t> </a:t>
            </a:r>
            <a:r>
              <a:rPr lang="de-DE" dirty="0" err="1">
                <a:sym typeface="Wingdings" panose="05000000000000000000" pitchFamily="2" charset="2"/>
              </a:rPr>
              <a:t>and</a:t>
            </a:r>
            <a:r>
              <a:rPr lang="de-DE" dirty="0">
                <a:sym typeface="Wingdings" panose="05000000000000000000" pitchFamily="2" charset="2"/>
              </a:rPr>
              <a:t> </a:t>
            </a:r>
            <a:r>
              <a:rPr lang="de-DE" dirty="0" err="1" smtClean="0">
                <a:sym typeface="Wingdings" panose="05000000000000000000" pitchFamily="2" charset="2"/>
              </a:rPr>
              <a:t>taxonomy</a:t>
            </a:r>
            <a:endParaRPr lang="de-DE" dirty="0">
              <a:sym typeface="Wingdings" panose="05000000000000000000" pitchFamily="2" charset="2"/>
            </a:endParaRPr>
          </a:p>
          <a:p>
            <a:r>
              <a:rPr lang="de-DE" dirty="0" smtClean="0"/>
              <a:t>(</a:t>
            </a:r>
            <a:r>
              <a:rPr lang="de-DE" dirty="0" err="1" smtClean="0"/>
              <a:t>Another</a:t>
            </a:r>
            <a:r>
              <a:rPr lang="de-DE" dirty="0" smtClean="0"/>
              <a:t>) Oxygen </a:t>
            </a:r>
            <a:r>
              <a:rPr lang="de-DE" dirty="0" err="1" smtClean="0"/>
              <a:t>is</a:t>
            </a:r>
            <a:r>
              <a:rPr lang="de-DE" dirty="0" smtClean="0"/>
              <a:t> a Substrate ?</a:t>
            </a:r>
          </a:p>
          <a:p>
            <a:pPr marL="457200" lvl="1" indent="0">
              <a:buNone/>
            </a:pPr>
            <a:r>
              <a:rPr lang="de-DE" dirty="0" smtClean="0"/>
              <a:t>   </a:t>
            </a:r>
            <a:r>
              <a:rPr lang="de-DE" dirty="0" smtClean="0">
                <a:sym typeface="Wingdings" panose="05000000000000000000" pitchFamily="2" charset="2"/>
              </a:rPr>
              <a:t> </a:t>
            </a:r>
            <a:r>
              <a:rPr lang="de-DE" dirty="0" err="1" smtClean="0"/>
              <a:t>Confusion</a:t>
            </a:r>
            <a:r>
              <a:rPr lang="de-DE" dirty="0" smtClean="0"/>
              <a:t> </a:t>
            </a:r>
            <a:r>
              <a:rPr lang="de-DE" dirty="0" err="1" smtClean="0"/>
              <a:t>with</a:t>
            </a:r>
            <a:r>
              <a:rPr lang="de-DE" dirty="0" smtClean="0"/>
              <a:t> </a:t>
            </a:r>
            <a:r>
              <a:rPr lang="de-DE" dirty="0" err="1" smtClean="0"/>
              <a:t>role</a:t>
            </a:r>
            <a:r>
              <a:rPr lang="de-DE" dirty="0" smtClean="0"/>
              <a:t> </a:t>
            </a:r>
          </a:p>
          <a:p>
            <a:pPr lvl="2"/>
            <a:r>
              <a:rPr lang="de-DE" dirty="0" smtClean="0"/>
              <a:t>Oxygen </a:t>
            </a:r>
            <a:r>
              <a:rPr lang="de-DE" dirty="0" err="1" smtClean="0"/>
              <a:t>has_role</a:t>
            </a:r>
            <a:r>
              <a:rPr lang="de-DE" dirty="0" smtClean="0"/>
              <a:t> Substrate</a:t>
            </a:r>
          </a:p>
          <a:p>
            <a:r>
              <a:rPr lang="de-DE" dirty="0" smtClean="0"/>
              <a:t>Multiple </a:t>
            </a:r>
            <a:r>
              <a:rPr lang="de-DE" dirty="0" err="1" smtClean="0"/>
              <a:t>occurrences</a:t>
            </a:r>
            <a:r>
              <a:rPr lang="de-DE" dirty="0" smtClean="0"/>
              <a:t> </a:t>
            </a:r>
            <a:r>
              <a:rPr lang="de-DE" dirty="0" err="1" smtClean="0"/>
              <a:t>of</a:t>
            </a:r>
            <a:r>
              <a:rPr lang="de-DE" dirty="0" smtClean="0"/>
              <a:t> </a:t>
            </a:r>
            <a:r>
              <a:rPr lang="de-DE" dirty="0" err="1" smtClean="0"/>
              <a:t>classes</a:t>
            </a:r>
            <a:r>
              <a:rPr lang="de-DE" dirty="0" smtClean="0"/>
              <a:t> </a:t>
            </a:r>
            <a:r>
              <a:rPr lang="de-DE" dirty="0" err="1" smtClean="0"/>
              <a:t>with</a:t>
            </a:r>
            <a:r>
              <a:rPr lang="de-DE" dirty="0" smtClean="0"/>
              <a:t> same </a:t>
            </a:r>
            <a:r>
              <a:rPr lang="de-DE" dirty="0" err="1" smtClean="0"/>
              <a:t>name</a:t>
            </a:r>
            <a:endParaRPr lang="de-DE" dirty="0" smtClean="0"/>
          </a:p>
          <a:p>
            <a:pPr marL="0" indent="0">
              <a:buNone/>
            </a:pPr>
            <a:r>
              <a:rPr lang="de-DE" sz="2900" dirty="0"/>
              <a:t> </a:t>
            </a:r>
            <a:r>
              <a:rPr lang="de-DE" sz="2900" dirty="0" smtClean="0"/>
              <a:t>           </a:t>
            </a:r>
            <a:r>
              <a:rPr lang="de-DE" sz="2900" dirty="0" smtClean="0">
                <a:sym typeface="Wingdings" panose="05000000000000000000" pitchFamily="2" charset="2"/>
              </a:rPr>
              <a:t> </a:t>
            </a:r>
            <a:r>
              <a:rPr lang="de-DE" sz="2900" dirty="0" err="1" smtClean="0">
                <a:sym typeface="Wingdings" panose="05000000000000000000" pitchFamily="2" charset="2"/>
              </a:rPr>
              <a:t>Redundancy</a:t>
            </a:r>
            <a:r>
              <a:rPr lang="de-DE" sz="2900" dirty="0" smtClean="0">
                <a:sym typeface="Wingdings" panose="05000000000000000000" pitchFamily="2" charset="2"/>
              </a:rPr>
              <a:t> </a:t>
            </a:r>
            <a:r>
              <a:rPr lang="de-DE" sz="2900" dirty="0" err="1" smtClean="0">
                <a:sym typeface="Wingdings" panose="05000000000000000000" pitchFamily="2" charset="2"/>
              </a:rPr>
              <a:t>errors</a:t>
            </a:r>
            <a:endParaRPr lang="en-US" sz="2900" dirty="0"/>
          </a:p>
        </p:txBody>
      </p:sp>
    </p:spTree>
    <p:extLst>
      <p:ext uri="{BB962C8B-B14F-4D97-AF65-F5344CB8AC3E}">
        <p14:creationId xmlns:p14="http://schemas.microsoft.com/office/powerpoint/2010/main" val="3736329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1493989" y="1591056"/>
            <a:ext cx="6156023" cy="4617018"/>
          </a:xfrm>
        </p:spPr>
      </p:pic>
      <p:sp>
        <p:nvSpPr>
          <p:cNvPr id="3" name="Titel 2"/>
          <p:cNvSpPr>
            <a:spLocks noGrp="1"/>
          </p:cNvSpPr>
          <p:nvPr>
            <p:ph type="title"/>
          </p:nvPr>
        </p:nvSpPr>
        <p:spPr/>
        <p:txBody>
          <a:bodyPr/>
          <a:lstStyle/>
          <a:p>
            <a:r>
              <a:rPr lang="de-DE" dirty="0" err="1" smtClean="0"/>
              <a:t>Metabolomics</a:t>
            </a:r>
            <a:endParaRPr lang="en-US" dirty="0"/>
          </a:p>
        </p:txBody>
      </p:sp>
      <p:sp>
        <p:nvSpPr>
          <p:cNvPr id="2" name="Datumsplatzhalter 1"/>
          <p:cNvSpPr>
            <a:spLocks noGrp="1"/>
          </p:cNvSpPr>
          <p:nvPr>
            <p:ph type="dt" sz="half" idx="10"/>
          </p:nvPr>
        </p:nvSpPr>
        <p:spPr/>
        <p:txBody>
          <a:bodyPr/>
          <a:lstStyle/>
          <a:p>
            <a:fld id="{C8EFE3A6-7034-44EA-ACA8-11827E57430B}" type="datetime1">
              <a:rPr lang="en-US" smtClean="0"/>
              <a:t>4/10/2014</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687D7A59-36E2-48B9-B146-C1E59501F63F}" type="slidenum">
              <a:rPr lang="en-US" smtClean="0"/>
              <a:pPr/>
              <a:t>3</a:t>
            </a:fld>
            <a:endParaRPr lang="en-US"/>
          </a:p>
        </p:txBody>
      </p:sp>
      <p:sp>
        <p:nvSpPr>
          <p:cNvPr id="7" name="Textfeld 6"/>
          <p:cNvSpPr txBox="1"/>
          <p:nvPr/>
        </p:nvSpPr>
        <p:spPr>
          <a:xfrm>
            <a:off x="1581375" y="5675121"/>
            <a:ext cx="1604927" cy="461665"/>
          </a:xfrm>
          <a:prstGeom prst="rect">
            <a:avLst/>
          </a:prstGeom>
          <a:noFill/>
        </p:spPr>
        <p:txBody>
          <a:bodyPr wrap="none" rtlCol="0">
            <a:spAutoFit/>
          </a:bodyPr>
          <a:lstStyle/>
          <a:p>
            <a:r>
              <a:rPr lang="de-DE" sz="2400" b="1" dirty="0" smtClean="0"/>
              <a:t>MS </a:t>
            </a:r>
            <a:r>
              <a:rPr lang="de-DE" sz="2400" dirty="0" smtClean="0"/>
              <a:t>&amp;</a:t>
            </a:r>
            <a:r>
              <a:rPr lang="de-DE" sz="2400" b="1" dirty="0" smtClean="0"/>
              <a:t> NMR</a:t>
            </a:r>
            <a:endParaRPr lang="en-US" sz="2400" b="1" dirty="0"/>
          </a:p>
        </p:txBody>
      </p:sp>
      <p:sp>
        <p:nvSpPr>
          <p:cNvPr id="8" name="Pfeil nach oben 7"/>
          <p:cNvSpPr/>
          <p:nvPr/>
        </p:nvSpPr>
        <p:spPr>
          <a:xfrm>
            <a:off x="2179442" y="5400887"/>
            <a:ext cx="204396" cy="32802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9648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35216" y="1600719"/>
            <a:ext cx="7741441" cy="2542169"/>
            <a:chOff x="213735" y="2057400"/>
            <a:chExt cx="9698128" cy="3219663"/>
          </a:xfrm>
        </p:grpSpPr>
        <p:grpSp>
          <p:nvGrpSpPr>
            <p:cNvPr id="12" name="Group 11"/>
            <p:cNvGrpSpPr/>
            <p:nvPr/>
          </p:nvGrpSpPr>
          <p:grpSpPr>
            <a:xfrm>
              <a:off x="213735" y="2057400"/>
              <a:ext cx="9698128" cy="2852669"/>
              <a:chOff x="71883" y="1987034"/>
              <a:chExt cx="9964437" cy="2900564"/>
            </a:xfrm>
          </p:grpSpPr>
          <p:pic>
            <p:nvPicPr>
              <p:cNvPr id="14" name="Picture 3"/>
              <p:cNvPicPr>
                <a:picLocks noChangeAspect="1" noChangeArrowheads="1"/>
              </p:cNvPicPr>
              <p:nvPr/>
            </p:nvPicPr>
            <p:blipFill>
              <a:blip r:embed="rId3" cstate="print"/>
              <a:srcRect/>
              <a:stretch>
                <a:fillRect/>
              </a:stretch>
            </p:blipFill>
            <p:spPr bwMode="auto">
              <a:xfrm>
                <a:off x="8064500" y="3319555"/>
                <a:ext cx="588121" cy="747712"/>
              </a:xfrm>
              <a:prstGeom prst="rect">
                <a:avLst/>
              </a:prstGeom>
              <a:noFill/>
              <a:ln w="9525">
                <a:noFill/>
                <a:miter lim="800000"/>
                <a:headEnd/>
                <a:tailEnd/>
              </a:ln>
            </p:spPr>
          </p:pic>
          <p:grpSp>
            <p:nvGrpSpPr>
              <p:cNvPr id="27" name="Group 50"/>
              <p:cNvGrpSpPr/>
              <p:nvPr/>
            </p:nvGrpSpPr>
            <p:grpSpPr>
              <a:xfrm>
                <a:off x="71883" y="2645601"/>
                <a:ext cx="7402700" cy="2241997"/>
                <a:chOff x="65454" y="1874569"/>
                <a:chExt cx="8349856" cy="2674385"/>
              </a:xfrm>
            </p:grpSpPr>
            <p:sp>
              <p:nvSpPr>
                <p:cNvPr id="31" name="TextBox 30"/>
                <p:cNvSpPr txBox="1"/>
                <p:nvPr/>
              </p:nvSpPr>
              <p:spPr>
                <a:xfrm>
                  <a:off x="65454" y="2188413"/>
                  <a:ext cx="2178662" cy="425233"/>
                </a:xfrm>
                <a:prstGeom prst="rect">
                  <a:avLst/>
                </a:prstGeom>
                <a:noFill/>
              </p:spPr>
              <p:txBody>
                <a:bodyPr wrap="none" rtlCol="0">
                  <a:spAutoFit/>
                </a:bodyPr>
                <a:lstStyle/>
                <a:p>
                  <a:pPr algn="ctr"/>
                  <a:r>
                    <a:rPr lang="en-GB" sz="1200" b="1" dirty="0" smtClean="0">
                      <a:latin typeface="+mn-lt"/>
                    </a:rPr>
                    <a:t>Sample collection</a:t>
                  </a:r>
                  <a:endParaRPr lang="en-GB" sz="1200" b="1" dirty="0">
                    <a:latin typeface="+mn-lt"/>
                  </a:endParaRPr>
                </a:p>
              </p:txBody>
            </p:sp>
            <p:sp>
              <p:nvSpPr>
                <p:cNvPr id="32" name="TextBox 31"/>
                <p:cNvSpPr txBox="1"/>
                <p:nvPr/>
              </p:nvSpPr>
              <p:spPr>
                <a:xfrm>
                  <a:off x="2370958" y="2188415"/>
                  <a:ext cx="2769965" cy="425505"/>
                </a:xfrm>
                <a:prstGeom prst="rect">
                  <a:avLst/>
                </a:prstGeom>
                <a:noFill/>
              </p:spPr>
              <p:txBody>
                <a:bodyPr wrap="none" rtlCol="0">
                  <a:spAutoFit/>
                </a:bodyPr>
                <a:lstStyle/>
                <a:p>
                  <a:pPr algn="ctr"/>
                  <a:r>
                    <a:rPr lang="en-GB" sz="1200" b="1" dirty="0" smtClean="0">
                      <a:latin typeface="+mn-lt"/>
                    </a:rPr>
                    <a:t>Assay: NMR, </a:t>
                  </a:r>
                  <a:r>
                    <a:rPr lang="en-GB" sz="1200" b="1" dirty="0" err="1" smtClean="0">
                      <a:latin typeface="+mn-lt"/>
                    </a:rPr>
                    <a:t>MassSpec</a:t>
                  </a:r>
                  <a:r>
                    <a:rPr lang="en-GB" sz="1200" b="1" dirty="0" smtClean="0">
                      <a:latin typeface="+mn-lt"/>
                    </a:rPr>
                    <a:t>, …</a:t>
                  </a:r>
                </a:p>
              </p:txBody>
            </p:sp>
            <p:pic>
              <p:nvPicPr>
                <p:cNvPr id="33" name="Picture 3" descr="D:\Work\Talks\Group-Meeting-Talk-23-Feb-2010\Latex\figs\coyote.jpg"/>
                <p:cNvPicPr>
                  <a:picLocks noChangeAspect="1" noChangeArrowheads="1"/>
                </p:cNvPicPr>
                <p:nvPr/>
              </p:nvPicPr>
              <p:blipFill>
                <a:blip r:embed="rId4" cstate="print"/>
                <a:srcRect/>
                <a:stretch>
                  <a:fillRect/>
                </a:stretch>
              </p:blipFill>
              <p:spPr bwMode="auto">
                <a:xfrm>
                  <a:off x="7171691" y="2573937"/>
                  <a:ext cx="1243619" cy="1710480"/>
                </a:xfrm>
                <a:prstGeom prst="rect">
                  <a:avLst/>
                </a:prstGeom>
                <a:noFill/>
              </p:spPr>
            </p:pic>
            <p:grpSp>
              <p:nvGrpSpPr>
                <p:cNvPr id="35" name="Group 33"/>
                <p:cNvGrpSpPr/>
                <p:nvPr/>
              </p:nvGrpSpPr>
              <p:grpSpPr>
                <a:xfrm>
                  <a:off x="916682" y="3366271"/>
                  <a:ext cx="867751" cy="774912"/>
                  <a:chOff x="1105825" y="2549326"/>
                  <a:chExt cx="885115" cy="788273"/>
                </a:xfrm>
              </p:grpSpPr>
              <p:pic>
                <p:nvPicPr>
                  <p:cNvPr id="43" name="Picture 6"/>
                  <p:cNvPicPr>
                    <a:picLocks noChangeAspect="1" noChangeArrowheads="1"/>
                  </p:cNvPicPr>
                  <p:nvPr/>
                </p:nvPicPr>
                <p:blipFill>
                  <a:blip r:embed="rId5" cstate="print"/>
                  <a:srcRect/>
                  <a:stretch>
                    <a:fillRect/>
                  </a:stretch>
                </p:blipFill>
                <p:spPr bwMode="auto">
                  <a:xfrm>
                    <a:off x="1473150" y="2793870"/>
                    <a:ext cx="517790" cy="543729"/>
                  </a:xfrm>
                  <a:prstGeom prst="rect">
                    <a:avLst/>
                  </a:prstGeom>
                  <a:noFill/>
                  <a:ln w="9525">
                    <a:noFill/>
                    <a:miter lim="800000"/>
                    <a:headEnd/>
                    <a:tailEnd/>
                  </a:ln>
                </p:spPr>
              </p:pic>
              <p:pic>
                <p:nvPicPr>
                  <p:cNvPr id="44" name="Picture 3"/>
                  <p:cNvPicPr>
                    <a:picLocks noChangeAspect="1" noChangeArrowheads="1"/>
                  </p:cNvPicPr>
                  <p:nvPr/>
                </p:nvPicPr>
                <p:blipFill>
                  <a:blip r:embed="rId6" cstate="print"/>
                  <a:srcRect/>
                  <a:stretch>
                    <a:fillRect/>
                  </a:stretch>
                </p:blipFill>
                <p:spPr bwMode="auto">
                  <a:xfrm>
                    <a:off x="1105825" y="2549326"/>
                    <a:ext cx="870149" cy="741100"/>
                  </a:xfrm>
                  <a:prstGeom prst="rect">
                    <a:avLst/>
                  </a:prstGeom>
                  <a:noFill/>
                  <a:ln w="9525">
                    <a:noFill/>
                    <a:miter lim="800000"/>
                    <a:headEnd/>
                    <a:tailEnd/>
                  </a:ln>
                </p:spPr>
              </p:pic>
            </p:grpSp>
            <p:sp>
              <p:nvSpPr>
                <p:cNvPr id="38" name="Right Arrow 37"/>
                <p:cNvSpPr/>
                <p:nvPr/>
              </p:nvSpPr>
              <p:spPr>
                <a:xfrm>
                  <a:off x="1910046" y="3890495"/>
                  <a:ext cx="494541" cy="35394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9" name="Picture 4"/>
                <p:cNvPicPr>
                  <a:picLocks noChangeAspect="1" noChangeArrowheads="1"/>
                </p:cNvPicPr>
                <p:nvPr/>
              </p:nvPicPr>
              <p:blipFill>
                <a:blip r:embed="rId7" cstate="print"/>
                <a:srcRect/>
                <a:stretch>
                  <a:fillRect/>
                </a:stretch>
              </p:blipFill>
              <p:spPr bwMode="auto">
                <a:xfrm>
                  <a:off x="5562600" y="2592830"/>
                  <a:ext cx="1371600" cy="1217170"/>
                </a:xfrm>
                <a:prstGeom prst="rect">
                  <a:avLst/>
                </a:prstGeom>
                <a:noFill/>
                <a:ln w="9525">
                  <a:noFill/>
                  <a:miter lim="800000"/>
                  <a:headEnd/>
                  <a:tailEnd/>
                </a:ln>
              </p:spPr>
            </p:pic>
            <p:sp>
              <p:nvSpPr>
                <p:cNvPr id="40" name="TextBox 39"/>
                <p:cNvSpPr txBox="1"/>
                <p:nvPr/>
              </p:nvSpPr>
              <p:spPr>
                <a:xfrm>
                  <a:off x="5796980" y="1874569"/>
                  <a:ext cx="2354318" cy="709174"/>
                </a:xfrm>
                <a:prstGeom prst="rect">
                  <a:avLst/>
                </a:prstGeom>
                <a:noFill/>
              </p:spPr>
              <p:txBody>
                <a:bodyPr wrap="square" rtlCol="0">
                  <a:spAutoFit/>
                </a:bodyPr>
                <a:lstStyle/>
                <a:p>
                  <a:pPr algn="ctr"/>
                  <a:r>
                    <a:rPr lang="en-GB" sz="1200" b="1" dirty="0" smtClean="0">
                      <a:latin typeface="+mn-lt"/>
                    </a:rPr>
                    <a:t>Data storage, analysis</a:t>
                  </a:r>
                </a:p>
                <a:p>
                  <a:pPr algn="ctr"/>
                  <a:r>
                    <a:rPr lang="en-GB" sz="1200" b="1" dirty="0" smtClean="0">
                      <a:latin typeface="+mn-lt"/>
                    </a:rPr>
                    <a:t> &amp; interpretation</a:t>
                  </a:r>
                  <a:endParaRPr lang="en-GB" sz="1200" b="1" dirty="0">
                    <a:latin typeface="+mn-lt"/>
                  </a:endParaRPr>
                </a:p>
              </p:txBody>
            </p:sp>
            <p:sp>
              <p:nvSpPr>
                <p:cNvPr id="42" name="Right Arrow 41"/>
                <p:cNvSpPr/>
                <p:nvPr/>
              </p:nvSpPr>
              <p:spPr>
                <a:xfrm>
                  <a:off x="5148132" y="4195013"/>
                  <a:ext cx="494541" cy="35394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Flowchart: Magnetic Disk 40"/>
                <p:cNvSpPr/>
                <p:nvPr/>
              </p:nvSpPr>
              <p:spPr>
                <a:xfrm>
                  <a:off x="6701546" y="3509328"/>
                  <a:ext cx="1700630" cy="851932"/>
                </a:xfrm>
                <a:prstGeom prst="flowChartMagneticDisk">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Data</a:t>
                  </a:r>
                  <a:endParaRPr lang="en-US" sz="1400" dirty="0">
                    <a:solidFill>
                      <a:schemeClr val="tx1"/>
                    </a:solidFill>
                  </a:endParaRPr>
                </a:p>
              </p:txBody>
            </p:sp>
          </p:grpSp>
          <p:sp>
            <p:nvSpPr>
              <p:cNvPr id="16" name="Left Brace 15"/>
              <p:cNvSpPr/>
              <p:nvPr/>
            </p:nvSpPr>
            <p:spPr>
              <a:xfrm rot="5400000">
                <a:off x="2190119" y="361215"/>
                <a:ext cx="383281" cy="43236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7" name="Rectangle 16"/>
              <p:cNvSpPr/>
              <p:nvPr/>
            </p:nvSpPr>
            <p:spPr>
              <a:xfrm>
                <a:off x="1480478" y="1987034"/>
                <a:ext cx="1836782" cy="394006"/>
              </a:xfrm>
              <a:prstGeom prst="rect">
                <a:avLst/>
              </a:prstGeom>
            </p:spPr>
            <p:txBody>
              <a:bodyPr wrap="none">
                <a:spAutoFit/>
              </a:bodyPr>
              <a:lstStyle/>
              <a:p>
                <a:pPr algn="ctr"/>
                <a:r>
                  <a:rPr lang="en-GB" sz="1500" b="1" dirty="0" smtClean="0">
                    <a:latin typeface="+mn-lt"/>
                  </a:rPr>
                  <a:t>Wet laboratory</a:t>
                </a:r>
              </a:p>
            </p:txBody>
          </p:sp>
          <p:sp>
            <p:nvSpPr>
              <p:cNvPr id="18" name="Left Brace 17"/>
              <p:cNvSpPr/>
              <p:nvPr/>
            </p:nvSpPr>
            <p:spPr>
              <a:xfrm rot="5400000">
                <a:off x="6040831" y="1307003"/>
                <a:ext cx="383281" cy="24320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9" name="Rectangle 18"/>
              <p:cNvSpPr/>
              <p:nvPr/>
            </p:nvSpPr>
            <p:spPr>
              <a:xfrm>
                <a:off x="5333049" y="2016891"/>
                <a:ext cx="1840945" cy="394006"/>
              </a:xfrm>
              <a:prstGeom prst="rect">
                <a:avLst/>
              </a:prstGeom>
            </p:spPr>
            <p:txBody>
              <a:bodyPr wrap="none">
                <a:spAutoFit/>
              </a:bodyPr>
              <a:lstStyle/>
              <a:p>
                <a:pPr algn="ctr"/>
                <a:r>
                  <a:rPr lang="en-GB" sz="1500" b="1" dirty="0" smtClean="0">
                    <a:latin typeface="+mn-lt"/>
                  </a:rPr>
                  <a:t>Bioinformatics</a:t>
                </a:r>
              </a:p>
            </p:txBody>
          </p:sp>
          <p:sp>
            <p:nvSpPr>
              <p:cNvPr id="20" name="Right Arrow 19"/>
              <p:cNvSpPr/>
              <p:nvPr/>
            </p:nvSpPr>
            <p:spPr>
              <a:xfrm>
                <a:off x="7586320" y="4581674"/>
                <a:ext cx="316995" cy="296717"/>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p:cNvSpPr/>
              <p:nvPr/>
            </p:nvSpPr>
            <p:spPr>
              <a:xfrm>
                <a:off x="8118268" y="2024041"/>
                <a:ext cx="1465123" cy="394006"/>
              </a:xfrm>
              <a:prstGeom prst="rect">
                <a:avLst/>
              </a:prstGeom>
            </p:spPr>
            <p:txBody>
              <a:bodyPr wrap="none">
                <a:spAutoFit/>
              </a:bodyPr>
              <a:lstStyle/>
              <a:p>
                <a:pPr algn="ctr"/>
                <a:r>
                  <a:rPr lang="en-GB" sz="1500" b="1" dirty="0" smtClean="0">
                    <a:latin typeface="+mn-lt"/>
                  </a:rPr>
                  <a:t>Publication</a:t>
                </a:r>
              </a:p>
            </p:txBody>
          </p:sp>
          <p:sp>
            <p:nvSpPr>
              <p:cNvPr id="23" name="Left Brace 22"/>
              <p:cNvSpPr/>
              <p:nvPr/>
            </p:nvSpPr>
            <p:spPr>
              <a:xfrm rot="5400000">
                <a:off x="8584060" y="1400562"/>
                <a:ext cx="521445" cy="238307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4" name="TextBox 23"/>
              <p:cNvSpPr txBox="1"/>
              <p:nvPr/>
            </p:nvSpPr>
            <p:spPr>
              <a:xfrm>
                <a:off x="7788508" y="2915944"/>
                <a:ext cx="1062321" cy="356482"/>
              </a:xfrm>
              <a:prstGeom prst="rect">
                <a:avLst/>
              </a:prstGeom>
              <a:noFill/>
            </p:spPr>
            <p:txBody>
              <a:bodyPr wrap="none" rtlCol="0">
                <a:spAutoFit/>
              </a:bodyPr>
              <a:lstStyle/>
              <a:p>
                <a:pPr algn="ctr"/>
                <a:r>
                  <a:rPr lang="en-GB" sz="1200" b="1" dirty="0" smtClean="0">
                    <a:latin typeface="+mn-lt"/>
                  </a:rPr>
                  <a:t>Findings</a:t>
                </a:r>
                <a:endParaRPr lang="en-GB" sz="1200" b="1" dirty="0">
                  <a:latin typeface="+mn-lt"/>
                </a:endParaRPr>
              </a:p>
            </p:txBody>
          </p:sp>
        </p:grpSp>
        <p:pic>
          <p:nvPicPr>
            <p:cNvPr id="13" name="Picture 4"/>
            <p:cNvPicPr>
              <a:picLocks noChangeAspect="1" noChangeArrowheads="1"/>
            </p:cNvPicPr>
            <p:nvPr/>
          </p:nvPicPr>
          <p:blipFill>
            <a:blip r:embed="rId8" cstate="print"/>
            <a:srcRect/>
            <a:stretch>
              <a:fillRect/>
            </a:stretch>
          </p:blipFill>
          <p:spPr bwMode="auto">
            <a:xfrm>
              <a:off x="8029496" y="4236487"/>
              <a:ext cx="776430" cy="1040576"/>
            </a:xfrm>
            <a:prstGeom prst="rect">
              <a:avLst/>
            </a:prstGeom>
            <a:noFill/>
            <a:ln w="9525">
              <a:noFill/>
              <a:miter lim="800000"/>
              <a:headEnd/>
              <a:tailEnd/>
            </a:ln>
          </p:spPr>
        </p:pic>
      </p:grpSp>
      <p:sp>
        <p:nvSpPr>
          <p:cNvPr id="356" name="TextShape 2"/>
          <p:cNvSpPr txBox="1"/>
          <p:nvPr/>
        </p:nvSpPr>
        <p:spPr>
          <a:xfrm>
            <a:off x="3469208" y="233327"/>
            <a:ext cx="5674792" cy="613972"/>
          </a:xfrm>
          <a:prstGeom prst="rect">
            <a:avLst/>
          </a:prstGeom>
        </p:spPr>
        <p:txBody>
          <a:bodyPr anchor="ctr"/>
          <a:lstStyle/>
          <a:p>
            <a:r>
              <a:rPr lang="en-GB" sz="3200" dirty="0" smtClean="0">
                <a:solidFill>
                  <a:schemeClr val="bg1"/>
                </a:solidFill>
              </a:rPr>
              <a:t>Need for reporting standards</a:t>
            </a:r>
            <a:endParaRPr sz="3200" dirty="0">
              <a:solidFill>
                <a:schemeClr val="bg1"/>
              </a:solidFill>
            </a:endParaRPr>
          </a:p>
        </p:txBody>
      </p:sp>
      <p:sp>
        <p:nvSpPr>
          <p:cNvPr id="2" name="TextBox 1"/>
          <p:cNvSpPr txBox="1"/>
          <p:nvPr/>
        </p:nvSpPr>
        <p:spPr>
          <a:xfrm>
            <a:off x="253016" y="4987435"/>
            <a:ext cx="8859915"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chemeClr val="accent2"/>
                </a:solidFill>
              </a:rPr>
              <a:t>Diverse technologies, </a:t>
            </a:r>
            <a:r>
              <a:rPr lang="en-US" sz="1600" dirty="0">
                <a:solidFill>
                  <a:schemeClr val="accent2"/>
                </a:solidFill>
              </a:rPr>
              <a:t>parameters &amp; data formats </a:t>
            </a:r>
          </a:p>
          <a:p>
            <a:pPr marL="285750" indent="-285750">
              <a:buFont typeface="Arial" panose="020B0604020202020204" pitchFamily="34" charset="0"/>
              <a:buChar char="•"/>
            </a:pPr>
            <a:r>
              <a:rPr lang="en-GB" sz="1600" dirty="0" smtClean="0">
                <a:solidFill>
                  <a:schemeClr val="accent2"/>
                </a:solidFill>
              </a:rPr>
              <a:t>Vendor formats are incompatible,  verbose &amp; hard to interpret</a:t>
            </a:r>
          </a:p>
          <a:p>
            <a:pPr marL="285750" lvl="1" indent="-285750">
              <a:buFont typeface="Arial" panose="020B0604020202020204" pitchFamily="34" charset="0"/>
              <a:buChar char="•"/>
            </a:pPr>
            <a:r>
              <a:rPr lang="en-GB" sz="1600" dirty="0" smtClean="0">
                <a:solidFill>
                  <a:schemeClr val="accent2"/>
                </a:solidFill>
              </a:rPr>
              <a:t>Data silos </a:t>
            </a:r>
            <a:r>
              <a:rPr lang="en-GB" sz="1600" dirty="0">
                <a:solidFill>
                  <a:schemeClr val="accent2"/>
                </a:solidFill>
              </a:rPr>
              <a:t>with restricted </a:t>
            </a:r>
            <a:r>
              <a:rPr lang="en-GB" sz="1600" dirty="0" smtClean="0">
                <a:solidFill>
                  <a:schemeClr val="accent2"/>
                </a:solidFill>
              </a:rPr>
              <a:t>access</a:t>
            </a:r>
            <a:endParaRPr lang="en-GB" sz="1600" dirty="0">
              <a:solidFill>
                <a:schemeClr val="accent2"/>
              </a:solidFill>
            </a:endParaRPr>
          </a:p>
        </p:txBody>
      </p:sp>
      <p:pic>
        <p:nvPicPr>
          <p:cNvPr id="8196" name="Picture 4" descr="http://www.chemguide.co.uk/analysis/masspec/masspec.GIF"/>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3315270" y="3052938"/>
            <a:ext cx="788749" cy="64282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chem4823.usask.ca/nmr/magnet.gif"/>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2363864" y="2911757"/>
            <a:ext cx="1049987" cy="1348589"/>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http://www.ars-grin.gov/cor/catalogs/humcat.gif"/>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831195" y="2681664"/>
            <a:ext cx="397743" cy="884980"/>
          </a:xfrm>
          <a:prstGeom prst="rect">
            <a:avLst/>
          </a:prstGeom>
          <a:noFill/>
          <a:extLst>
            <a:ext uri="{909E8E84-426E-40DD-AFC4-6F175D3DCCD1}">
              <a14:hiddenFill xmlns:a14="http://schemas.microsoft.com/office/drawing/2010/main">
                <a:solidFill>
                  <a:srgbClr val="FFFFFF"/>
                </a:solidFill>
              </a14:hiddenFill>
            </a:ext>
          </a:extLst>
        </p:spPr>
      </p:pic>
      <p:pic>
        <p:nvPicPr>
          <p:cNvPr id="3" name="Grafik 2"/>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6929259" y="2581820"/>
            <a:ext cx="1062439" cy="1561758"/>
          </a:xfrm>
          <a:prstGeom prst="rect">
            <a:avLst/>
          </a:prstGeom>
        </p:spPr>
      </p:pic>
      <p:pic>
        <p:nvPicPr>
          <p:cNvPr id="13320" name="Picture 8" descr="http://www.hops.com.au/media/W1siZiIsIjIwMTMvMDQvMTUvMTZfMTVfMjVfNjkzX2hvbWVfbmFycm93XzAxLmpwZyJdLFsicCIsInRodW1iIiwiNDcweDMwMCMiXV0/home_narrow_01.jpg"/>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923880" y="3706575"/>
            <a:ext cx="992734" cy="6336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kt 8"/>
          <p:cNvGraphicFramePr>
            <a:graphicFrameLocks noChangeAspect="1"/>
          </p:cNvGraphicFramePr>
          <p:nvPr>
            <p:extLst>
              <p:ext uri="{D42A27DB-BD31-4B8C-83A1-F6EECF244321}">
                <p14:modId xmlns:p14="http://schemas.microsoft.com/office/powerpoint/2010/main" val="3106730525"/>
              </p:ext>
            </p:extLst>
          </p:nvPr>
        </p:nvGraphicFramePr>
        <p:xfrm>
          <a:off x="4406376" y="2517426"/>
          <a:ext cx="2210488" cy="655558"/>
        </p:xfrm>
        <a:graphic>
          <a:graphicData uri="http://schemas.openxmlformats.org/presentationml/2006/ole">
            <mc:AlternateContent xmlns:mc="http://schemas.openxmlformats.org/markup-compatibility/2006">
              <mc:Choice xmlns:v="urn:schemas-microsoft-com:vml" Requires="v">
                <p:oleObj spid="_x0000_s15570" r:id="rId14" imgW="352615320" imgH="92307600" progId="">
                  <p:embed/>
                </p:oleObj>
              </mc:Choice>
              <mc:Fallback>
                <p:oleObj r:id="rId14" imgW="352615320" imgH="92307600" progId="">
                  <p:embed/>
                  <p:pic>
                    <p:nvPicPr>
                      <p:cNvPr id="0" name=""/>
                      <p:cNvPicPr/>
                      <p:nvPr/>
                    </p:nvPicPr>
                    <p:blipFill>
                      <a:blip r:embed="rId15"/>
                      <a:stretch>
                        <a:fillRect/>
                      </a:stretch>
                    </p:blipFill>
                    <p:spPr>
                      <a:xfrm>
                        <a:off x="4406376" y="2517426"/>
                        <a:ext cx="2210488" cy="655558"/>
                      </a:xfrm>
                      <a:prstGeom prst="rect">
                        <a:avLst/>
                      </a:prstGeom>
                    </p:spPr>
                  </p:pic>
                </p:oleObj>
              </mc:Fallback>
            </mc:AlternateContent>
          </a:graphicData>
        </a:graphic>
      </p:graphicFrame>
      <p:pic>
        <p:nvPicPr>
          <p:cNvPr id="5" name="Grafik 4"/>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7307159" y="3372066"/>
            <a:ext cx="1587102" cy="865692"/>
          </a:xfrm>
          <a:prstGeom prst="rect">
            <a:avLst/>
          </a:prstGeom>
        </p:spPr>
      </p:pic>
      <p:sp>
        <p:nvSpPr>
          <p:cNvPr id="7" name="Textfeld 6"/>
          <p:cNvSpPr txBox="1"/>
          <p:nvPr/>
        </p:nvSpPr>
        <p:spPr>
          <a:xfrm>
            <a:off x="465032" y="1099758"/>
            <a:ext cx="2558714" cy="369332"/>
          </a:xfrm>
          <a:prstGeom prst="rect">
            <a:avLst/>
          </a:prstGeom>
          <a:noFill/>
        </p:spPr>
        <p:txBody>
          <a:bodyPr wrap="none" rtlCol="0">
            <a:spAutoFit/>
          </a:bodyPr>
          <a:lstStyle/>
          <a:p>
            <a:r>
              <a:rPr lang="de-DE" dirty="0" err="1">
                <a:solidFill>
                  <a:schemeClr val="accent2"/>
                </a:solidFill>
              </a:rPr>
              <a:t>M</a:t>
            </a:r>
            <a:r>
              <a:rPr lang="de-DE" dirty="0" err="1" smtClean="0">
                <a:solidFill>
                  <a:schemeClr val="accent2"/>
                </a:solidFill>
              </a:rPr>
              <a:t>etabolomics</a:t>
            </a:r>
            <a:r>
              <a:rPr lang="de-DE" dirty="0" smtClean="0">
                <a:solidFill>
                  <a:schemeClr val="accent2"/>
                </a:solidFill>
              </a:rPr>
              <a:t> </a:t>
            </a:r>
            <a:r>
              <a:rPr lang="de-DE" dirty="0" err="1" smtClean="0">
                <a:solidFill>
                  <a:schemeClr val="accent2"/>
                </a:solidFill>
              </a:rPr>
              <a:t>workflow</a:t>
            </a:r>
            <a:endParaRPr lang="en-US" dirty="0">
              <a:solidFill>
                <a:schemeClr val="accent2"/>
              </a:solidFill>
            </a:endParaRPr>
          </a:p>
        </p:txBody>
      </p:sp>
      <p:pic>
        <p:nvPicPr>
          <p:cNvPr id="45" name="Picture 15"/>
          <p:cNvPicPr>
            <a:picLocks noChangeAspect="1" noChangeArrowheads="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7092009" y="3148223"/>
            <a:ext cx="1496650" cy="324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Right Arrow 19"/>
          <p:cNvSpPr/>
          <p:nvPr/>
        </p:nvSpPr>
        <p:spPr>
          <a:xfrm rot="5400000">
            <a:off x="5660410" y="4063436"/>
            <a:ext cx="530415" cy="234851"/>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feld 9"/>
          <p:cNvSpPr txBox="1"/>
          <p:nvPr/>
        </p:nvSpPr>
        <p:spPr>
          <a:xfrm>
            <a:off x="4635686" y="4356178"/>
            <a:ext cx="2430474" cy="523220"/>
          </a:xfrm>
          <a:prstGeom prst="rect">
            <a:avLst/>
          </a:prstGeom>
          <a:noFill/>
        </p:spPr>
        <p:txBody>
          <a:bodyPr wrap="none" rtlCol="0">
            <a:spAutoFit/>
          </a:bodyPr>
          <a:lstStyle/>
          <a:p>
            <a:r>
              <a:rPr lang="de-DE" sz="1400" dirty="0" err="1" smtClean="0">
                <a:solidFill>
                  <a:srgbClr val="0070C0"/>
                </a:solidFill>
              </a:rPr>
              <a:t>Local</a:t>
            </a:r>
            <a:r>
              <a:rPr lang="de-DE" sz="1400" dirty="0" smtClean="0">
                <a:solidFill>
                  <a:srgbClr val="0070C0"/>
                </a:solidFill>
              </a:rPr>
              <a:t> </a:t>
            </a:r>
            <a:r>
              <a:rPr lang="de-DE" sz="1400" dirty="0" err="1" smtClean="0">
                <a:solidFill>
                  <a:srgbClr val="0070C0"/>
                </a:solidFill>
              </a:rPr>
              <a:t>inhouse</a:t>
            </a:r>
            <a:r>
              <a:rPr lang="de-DE" sz="1400" dirty="0" smtClean="0">
                <a:solidFill>
                  <a:srgbClr val="0070C0"/>
                </a:solidFill>
              </a:rPr>
              <a:t> </a:t>
            </a:r>
            <a:r>
              <a:rPr lang="de-DE" sz="1400" dirty="0" err="1" smtClean="0">
                <a:solidFill>
                  <a:srgbClr val="0070C0"/>
                </a:solidFill>
              </a:rPr>
              <a:t>management</a:t>
            </a:r>
            <a:r>
              <a:rPr lang="de-DE" sz="1400" dirty="0" smtClean="0">
                <a:solidFill>
                  <a:srgbClr val="0070C0"/>
                </a:solidFill>
              </a:rPr>
              <a:t> &amp;</a:t>
            </a:r>
          </a:p>
          <a:p>
            <a:r>
              <a:rPr lang="de-DE" sz="1400" dirty="0" err="1" smtClean="0">
                <a:solidFill>
                  <a:srgbClr val="0070C0"/>
                </a:solidFill>
              </a:rPr>
              <a:t>long</a:t>
            </a:r>
            <a:r>
              <a:rPr lang="de-DE" sz="1400" dirty="0" smtClean="0">
                <a:solidFill>
                  <a:srgbClr val="0070C0"/>
                </a:solidFill>
              </a:rPr>
              <a:t> </a:t>
            </a:r>
            <a:r>
              <a:rPr lang="de-DE" sz="1400" dirty="0" err="1" smtClean="0">
                <a:solidFill>
                  <a:srgbClr val="0070C0"/>
                </a:solidFill>
              </a:rPr>
              <a:t>term</a:t>
            </a:r>
            <a:r>
              <a:rPr lang="de-DE" sz="1400" dirty="0" smtClean="0">
                <a:solidFill>
                  <a:srgbClr val="0070C0"/>
                </a:solidFill>
              </a:rPr>
              <a:t> </a:t>
            </a:r>
            <a:r>
              <a:rPr lang="de-DE" sz="1400" dirty="0" err="1" smtClean="0">
                <a:solidFill>
                  <a:srgbClr val="0070C0"/>
                </a:solidFill>
              </a:rPr>
              <a:t>storage</a:t>
            </a:r>
            <a:endParaRPr lang="en-US" sz="1400" dirty="0">
              <a:solidFill>
                <a:srgbClr val="0070C0"/>
              </a:solidFill>
            </a:endParaRPr>
          </a:p>
        </p:txBody>
      </p:sp>
      <p:pic>
        <p:nvPicPr>
          <p:cNvPr id="11" name="Grafik 10"/>
          <p:cNvPicPr>
            <a:picLocks noChangeAspect="1"/>
          </p:cNvPicPr>
          <p:nvPr/>
        </p:nvPicPr>
        <p:blipFill>
          <a:blip r:embed="rId18" cstate="email">
            <a:extLst>
              <a:ext uri="{28A0092B-C50C-407E-A947-70E740481C1C}">
                <a14:useLocalDpi xmlns:a14="http://schemas.microsoft.com/office/drawing/2010/main" val="0"/>
              </a:ext>
            </a:extLst>
          </a:blip>
          <a:stretch>
            <a:fillRect/>
          </a:stretch>
        </p:blipFill>
        <p:spPr>
          <a:xfrm>
            <a:off x="5370199" y="3904355"/>
            <a:ext cx="361890" cy="469987"/>
          </a:xfrm>
          <a:prstGeom prst="rect">
            <a:avLst/>
          </a:prstGeom>
        </p:spPr>
      </p:pic>
      <p:sp>
        <p:nvSpPr>
          <p:cNvPr id="25" name="Textfeld 24"/>
          <p:cNvSpPr txBox="1"/>
          <p:nvPr/>
        </p:nvSpPr>
        <p:spPr>
          <a:xfrm rot="19469109">
            <a:off x="6596961" y="4400794"/>
            <a:ext cx="1996059" cy="369332"/>
          </a:xfrm>
          <a:prstGeom prst="rect">
            <a:avLst/>
          </a:prstGeom>
          <a:noFill/>
        </p:spPr>
        <p:txBody>
          <a:bodyPr wrap="none" rtlCol="0">
            <a:spAutoFit/>
          </a:bodyPr>
          <a:lstStyle/>
          <a:p>
            <a:r>
              <a:rPr lang="de-DE" b="1" dirty="0" smtClean="0">
                <a:solidFill>
                  <a:srgbClr val="FF0000"/>
                </a:solidFill>
              </a:rPr>
              <a:t>Standard </a:t>
            </a:r>
            <a:r>
              <a:rPr lang="de-DE" b="1" dirty="0" err="1" smtClean="0">
                <a:solidFill>
                  <a:srgbClr val="FF0000"/>
                </a:solidFill>
              </a:rPr>
              <a:t>Needed</a:t>
            </a:r>
            <a:r>
              <a:rPr lang="de-DE" b="1" dirty="0" smtClean="0">
                <a:solidFill>
                  <a:srgbClr val="FF0000"/>
                </a:solidFill>
              </a:rPr>
              <a:t> !</a:t>
            </a:r>
            <a:endParaRPr lang="en-US" b="1" dirty="0">
              <a:solidFill>
                <a:srgbClr val="FF0000"/>
              </a:solidFill>
            </a:endParaRPr>
          </a:p>
        </p:txBody>
      </p:sp>
      <p:sp>
        <p:nvSpPr>
          <p:cNvPr id="26" name="Datumsplatzhalter 25"/>
          <p:cNvSpPr>
            <a:spLocks noGrp="1"/>
          </p:cNvSpPr>
          <p:nvPr>
            <p:ph type="dt" sz="half" idx="10"/>
          </p:nvPr>
        </p:nvSpPr>
        <p:spPr/>
        <p:txBody>
          <a:bodyPr/>
          <a:lstStyle/>
          <a:p>
            <a:fld id="{403828EA-8FDB-4E1D-99F6-5DA4ED173392}" type="datetime1">
              <a:rPr lang="en-US" smtClean="0"/>
              <a:t>4/10/2014</a:t>
            </a:fld>
            <a:endParaRPr lang="en-US"/>
          </a:p>
        </p:txBody>
      </p:sp>
      <p:sp>
        <p:nvSpPr>
          <p:cNvPr id="29" name="Foliennummernplatzhalter 28"/>
          <p:cNvSpPr>
            <a:spLocks noGrp="1"/>
          </p:cNvSpPr>
          <p:nvPr>
            <p:ph type="sldNum" sz="quarter" idx="12"/>
          </p:nvPr>
        </p:nvSpPr>
        <p:spPr/>
        <p:txBody>
          <a:bodyPr/>
          <a:lstStyle/>
          <a:p>
            <a:fld id="{687D7A59-36E2-48B9-B146-C1E59501F63F}" type="slidenum">
              <a:rPr lang="en-US" smtClean="0"/>
              <a:pPr/>
              <a:t>4</a:t>
            </a:fld>
            <a:endParaRPr lang="en-US"/>
          </a:p>
        </p:txBody>
      </p:sp>
      <p:sp>
        <p:nvSpPr>
          <p:cNvPr id="4" name="Textfeld 3"/>
          <p:cNvSpPr txBox="1"/>
          <p:nvPr/>
        </p:nvSpPr>
        <p:spPr>
          <a:xfrm>
            <a:off x="627937" y="5856651"/>
            <a:ext cx="7681911" cy="338554"/>
          </a:xfrm>
          <a:prstGeom prst="rect">
            <a:avLst/>
          </a:prstGeom>
          <a:noFill/>
        </p:spPr>
        <p:txBody>
          <a:bodyPr wrap="none" rtlCol="0">
            <a:spAutoFit/>
          </a:bodyPr>
          <a:lstStyle/>
          <a:p>
            <a:pPr marL="0" lvl="1"/>
            <a:r>
              <a:rPr lang="en-GB" sz="1600" b="1" dirty="0">
                <a:solidFill>
                  <a:srgbClr val="FF0000"/>
                </a:solidFill>
                <a:sym typeface="Wingdings" panose="05000000000000000000" pitchFamily="2" charset="2"/>
              </a:rPr>
              <a:t> Need for o</a:t>
            </a:r>
            <a:r>
              <a:rPr lang="en-GB" sz="1600" b="1" dirty="0">
                <a:solidFill>
                  <a:srgbClr val="FF0000"/>
                </a:solidFill>
              </a:rPr>
              <a:t>pen standard for robust data storage, sharing, retrieval &amp; </a:t>
            </a:r>
            <a:r>
              <a:rPr lang="en-GB" sz="1600" b="1" dirty="0" smtClean="0">
                <a:solidFill>
                  <a:srgbClr val="FF0000"/>
                </a:solidFill>
              </a:rPr>
              <a:t>interpretation</a:t>
            </a:r>
            <a:endParaRPr lang="en-GB" sz="1600" b="1" dirty="0">
              <a:solidFill>
                <a:srgbClr val="FF0000"/>
              </a:solidFill>
            </a:endParaRPr>
          </a:p>
        </p:txBody>
      </p:sp>
    </p:spTree>
    <p:extLst>
      <p:ext uri="{BB962C8B-B14F-4D97-AF65-F5344CB8AC3E}">
        <p14:creationId xmlns:p14="http://schemas.microsoft.com/office/powerpoint/2010/main" val="273899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88584" y="215153"/>
            <a:ext cx="5852216" cy="10991226"/>
          </a:xfrm>
        </p:spPr>
      </p:pic>
      <p:sp>
        <p:nvSpPr>
          <p:cNvPr id="3" name="Titel 2"/>
          <p:cNvSpPr>
            <a:spLocks noGrp="1"/>
          </p:cNvSpPr>
          <p:nvPr>
            <p:ph type="title"/>
          </p:nvPr>
        </p:nvSpPr>
        <p:spPr/>
        <p:txBody>
          <a:bodyPr>
            <a:normAutofit fontScale="90000"/>
          </a:bodyPr>
          <a:lstStyle/>
          <a:p>
            <a:pPr algn="l"/>
            <a:r>
              <a:rPr lang="de-DE" dirty="0" smtClean="0"/>
              <a:t>NMR</a:t>
            </a:r>
            <a:br>
              <a:rPr lang="de-DE" dirty="0" smtClean="0"/>
            </a:br>
            <a:r>
              <a:rPr lang="de-DE" dirty="0" err="1" smtClean="0"/>
              <a:t>formats</a:t>
            </a:r>
            <a:endParaRPr lang="en-US" dirty="0"/>
          </a:p>
        </p:txBody>
      </p:sp>
      <p:sp>
        <p:nvSpPr>
          <p:cNvPr id="2" name="Pfeil nach rechts 1"/>
          <p:cNvSpPr/>
          <p:nvPr/>
        </p:nvSpPr>
        <p:spPr>
          <a:xfrm>
            <a:off x="2519672" y="3179465"/>
            <a:ext cx="504577" cy="2307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p:cNvSpPr txBox="1"/>
          <p:nvPr/>
        </p:nvSpPr>
        <p:spPr>
          <a:xfrm>
            <a:off x="495422" y="3099069"/>
            <a:ext cx="2291379" cy="923330"/>
          </a:xfrm>
          <a:prstGeom prst="rect">
            <a:avLst/>
          </a:prstGeom>
          <a:noFill/>
        </p:spPr>
        <p:txBody>
          <a:bodyPr wrap="square" rtlCol="0">
            <a:spAutoFit/>
          </a:bodyPr>
          <a:lstStyle/>
          <a:p>
            <a:r>
              <a:rPr lang="de-DE" b="1" dirty="0" err="1" smtClean="0">
                <a:solidFill>
                  <a:schemeClr val="accent2"/>
                </a:solidFill>
              </a:rPr>
              <a:t>Many</a:t>
            </a:r>
            <a:r>
              <a:rPr lang="de-DE" b="1" dirty="0" smtClean="0">
                <a:solidFill>
                  <a:schemeClr val="accent2"/>
                </a:solidFill>
              </a:rPr>
              <a:t> </a:t>
            </a:r>
            <a:r>
              <a:rPr lang="de-DE" b="1" dirty="0" err="1">
                <a:solidFill>
                  <a:schemeClr val="accent2"/>
                </a:solidFill>
              </a:rPr>
              <a:t>s</a:t>
            </a:r>
            <a:r>
              <a:rPr lang="de-DE" b="1" dirty="0" err="1" smtClean="0">
                <a:solidFill>
                  <a:schemeClr val="accent2"/>
                </a:solidFill>
              </a:rPr>
              <a:t>ynonyms</a:t>
            </a:r>
            <a:r>
              <a:rPr lang="de-DE" dirty="0" smtClean="0">
                <a:solidFill>
                  <a:schemeClr val="accent2"/>
                </a:solidFill>
              </a:rPr>
              <a:t>:</a:t>
            </a:r>
          </a:p>
          <a:p>
            <a:r>
              <a:rPr lang="de-DE" dirty="0" err="1">
                <a:solidFill>
                  <a:schemeClr val="accent2"/>
                </a:solidFill>
              </a:rPr>
              <a:t>r</a:t>
            </a:r>
            <a:r>
              <a:rPr lang="de-DE" dirty="0" err="1" smtClean="0">
                <a:solidFill>
                  <a:schemeClr val="accent2"/>
                </a:solidFill>
              </a:rPr>
              <a:t>elaxation</a:t>
            </a:r>
            <a:r>
              <a:rPr lang="de-DE" dirty="0" smtClean="0">
                <a:solidFill>
                  <a:schemeClr val="accent2"/>
                </a:solidFill>
              </a:rPr>
              <a:t> </a:t>
            </a:r>
            <a:r>
              <a:rPr lang="de-DE" dirty="0" err="1" smtClean="0">
                <a:solidFill>
                  <a:schemeClr val="accent2"/>
                </a:solidFill>
              </a:rPr>
              <a:t>delay</a:t>
            </a:r>
            <a:r>
              <a:rPr lang="de-DE" dirty="0" smtClean="0">
                <a:solidFill>
                  <a:schemeClr val="accent2"/>
                </a:solidFill>
              </a:rPr>
              <a:t>, dx, </a:t>
            </a:r>
            <a:r>
              <a:rPr lang="de-DE" dirty="0" err="1" smtClean="0">
                <a:solidFill>
                  <a:schemeClr val="accent2"/>
                </a:solidFill>
              </a:rPr>
              <a:t>PIx</a:t>
            </a:r>
            <a:endParaRPr lang="en-US" dirty="0">
              <a:solidFill>
                <a:schemeClr val="accent2"/>
              </a:solidFill>
            </a:endParaRPr>
          </a:p>
        </p:txBody>
      </p:sp>
      <p:sp>
        <p:nvSpPr>
          <p:cNvPr id="7" name="Fußzeilenplatzhalter 6"/>
          <p:cNvSpPr>
            <a:spLocks noGrp="1"/>
          </p:cNvSpPr>
          <p:nvPr>
            <p:ph type="ftr" sz="quarter" idx="11"/>
          </p:nvPr>
        </p:nvSpPr>
        <p:spPr/>
        <p:txBody>
          <a:bodyPr/>
          <a:lstStyle/>
          <a:p>
            <a:endParaRPr lang="en-US"/>
          </a:p>
        </p:txBody>
      </p:sp>
      <p:sp>
        <p:nvSpPr>
          <p:cNvPr id="8" name="Foliennummernplatzhalter 7"/>
          <p:cNvSpPr>
            <a:spLocks noGrp="1"/>
          </p:cNvSpPr>
          <p:nvPr>
            <p:ph type="sldNum" sz="quarter" idx="12"/>
          </p:nvPr>
        </p:nvSpPr>
        <p:spPr/>
        <p:txBody>
          <a:bodyPr/>
          <a:lstStyle/>
          <a:p>
            <a:fld id="{687D7A59-36E2-48B9-B146-C1E59501F63F}" type="slidenum">
              <a:rPr lang="en-US" smtClean="0"/>
              <a:pPr/>
              <a:t>5</a:t>
            </a:fld>
            <a:endParaRPr lang="en-US"/>
          </a:p>
        </p:txBody>
      </p:sp>
      <p:sp>
        <p:nvSpPr>
          <p:cNvPr id="9" name="Textfeld 8"/>
          <p:cNvSpPr txBox="1"/>
          <p:nvPr/>
        </p:nvSpPr>
        <p:spPr>
          <a:xfrm>
            <a:off x="4115302" y="215153"/>
            <a:ext cx="3119765" cy="923330"/>
          </a:xfrm>
          <a:prstGeom prst="rect">
            <a:avLst/>
          </a:prstGeom>
          <a:noFill/>
        </p:spPr>
        <p:txBody>
          <a:bodyPr wrap="none" rtlCol="0">
            <a:spAutoFit/>
          </a:bodyPr>
          <a:lstStyle/>
          <a:p>
            <a:r>
              <a:rPr lang="en-US" b="1" dirty="0">
                <a:solidFill>
                  <a:schemeClr val="accent2"/>
                </a:solidFill>
              </a:rPr>
              <a:t>Variety in </a:t>
            </a:r>
          </a:p>
          <a:p>
            <a:r>
              <a:rPr lang="en-US" b="1" dirty="0" smtClean="0">
                <a:solidFill>
                  <a:schemeClr val="accent2"/>
                </a:solidFill>
              </a:rPr>
              <a:t>parameters </a:t>
            </a:r>
            <a:r>
              <a:rPr lang="en-US" b="1" dirty="0">
                <a:solidFill>
                  <a:schemeClr val="accent2"/>
                </a:solidFill>
              </a:rPr>
              <a:t>&amp; </a:t>
            </a:r>
            <a:r>
              <a:rPr lang="en-US" b="1" dirty="0" smtClean="0">
                <a:solidFill>
                  <a:schemeClr val="accent2"/>
                </a:solidFill>
              </a:rPr>
              <a:t>vendor </a:t>
            </a:r>
            <a:r>
              <a:rPr lang="en-US" b="1" dirty="0">
                <a:solidFill>
                  <a:schemeClr val="accent2"/>
                </a:solidFill>
              </a:rPr>
              <a:t>formats</a:t>
            </a:r>
          </a:p>
          <a:p>
            <a:endParaRPr lang="en-US" dirty="0"/>
          </a:p>
        </p:txBody>
      </p:sp>
      <p:sp>
        <p:nvSpPr>
          <p:cNvPr id="10" name="Rechteckiger Pfeil 9"/>
          <p:cNvSpPr/>
          <p:nvPr/>
        </p:nvSpPr>
        <p:spPr>
          <a:xfrm rot="16200000" flipH="1">
            <a:off x="3529323" y="262212"/>
            <a:ext cx="493779" cy="64601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0880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9" grpId="0"/>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2962B889-C041-4D45-B960-B7DD90E5C5E9}" type="datetime1">
              <a:rPr lang="en-US" smtClean="0"/>
              <a:t>4/10/2014</a:t>
            </a:fld>
            <a:endParaRPr lang="en-US"/>
          </a:p>
        </p:txBody>
      </p:sp>
      <p:sp>
        <p:nvSpPr>
          <p:cNvPr id="4" name="Fußzeilenplatzhalter 3"/>
          <p:cNvSpPr>
            <a:spLocks noGrp="1"/>
          </p:cNvSpPr>
          <p:nvPr>
            <p:ph type="ftr" sz="quarter" idx="11"/>
          </p:nvPr>
        </p:nvSpPr>
        <p:spPr/>
        <p:txBody>
          <a:bodyPr/>
          <a:lstStyle/>
          <a:p>
            <a:endParaRPr lang="en-US"/>
          </a:p>
        </p:txBody>
      </p:sp>
      <p:sp>
        <p:nvSpPr>
          <p:cNvPr id="5" name="Foliennummernplatzhalter 4"/>
          <p:cNvSpPr>
            <a:spLocks noGrp="1"/>
          </p:cNvSpPr>
          <p:nvPr>
            <p:ph type="sldNum" sz="quarter" idx="12"/>
          </p:nvPr>
        </p:nvSpPr>
        <p:spPr/>
        <p:txBody>
          <a:bodyPr/>
          <a:lstStyle/>
          <a:p>
            <a:fld id="{687D7A59-36E2-48B9-B146-C1E59501F63F}" type="slidenum">
              <a:rPr lang="en-US" smtClean="0"/>
              <a:pPr/>
              <a:t>6</a:t>
            </a:fld>
            <a:endParaRPr lang="en-US"/>
          </a:p>
        </p:txBody>
      </p:sp>
      <p:sp>
        <p:nvSpPr>
          <p:cNvPr id="6" name="Titel 5"/>
          <p:cNvSpPr>
            <a:spLocks noGrp="1"/>
          </p:cNvSpPr>
          <p:nvPr>
            <p:ph type="title"/>
          </p:nvPr>
        </p:nvSpPr>
        <p:spPr>
          <a:xfrm>
            <a:off x="348924" y="317915"/>
            <a:ext cx="8229600" cy="1252728"/>
          </a:xfrm>
        </p:spPr>
        <p:txBody>
          <a:bodyPr>
            <a:normAutofit fontScale="90000"/>
          </a:bodyPr>
          <a:lstStyle/>
          <a:p>
            <a:r>
              <a:rPr lang="de-DE" dirty="0" smtClean="0"/>
              <a:t>Synonyms </a:t>
            </a:r>
            <a:r>
              <a:rPr lang="de-DE" dirty="0" err="1" smtClean="0"/>
              <a:t>for</a:t>
            </a:r>
            <a:r>
              <a:rPr lang="de-DE" dirty="0" smtClean="0"/>
              <a:t> </a:t>
            </a:r>
            <a:br>
              <a:rPr lang="de-DE" dirty="0" smtClean="0"/>
            </a:br>
            <a:r>
              <a:rPr lang="de-DE" dirty="0" smtClean="0"/>
              <a:t>‚Irradiation </a:t>
            </a:r>
            <a:r>
              <a:rPr lang="de-DE" dirty="0" err="1" smtClean="0"/>
              <a:t>Frequency</a:t>
            </a:r>
            <a:r>
              <a:rPr lang="de-DE" dirty="0" smtClean="0"/>
              <a:t>‘ in NMR</a:t>
            </a:r>
            <a:endParaRPr lang="en-US" dirty="0"/>
          </a:p>
        </p:txBody>
      </p:sp>
      <p:sp>
        <p:nvSpPr>
          <p:cNvPr id="7" name="Inhaltsplatzhalter 1"/>
          <p:cNvSpPr txBox="1">
            <a:spLocks/>
          </p:cNvSpPr>
          <p:nvPr/>
        </p:nvSpPr>
        <p:spPr>
          <a:xfrm>
            <a:off x="-124287" y="3231682"/>
            <a:ext cx="3773009" cy="1410242"/>
          </a:xfrm>
          <a:prstGeom prst="rect">
            <a:avLst/>
          </a:prstGeom>
        </p:spPr>
        <p:txBody>
          <a:bodyPr vert="horz" lIns="91440" tIns="45720" rIns="91440" bIns="45720" rtlCol="0">
            <a:normAutofit fontScale="92500"/>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301943" lvl="1" indent="0">
              <a:buNone/>
            </a:pPr>
            <a:r>
              <a:rPr lang="de-DE" dirty="0" smtClean="0">
                <a:solidFill>
                  <a:schemeClr val="accent2"/>
                </a:solidFill>
              </a:rPr>
              <a:t>„</a:t>
            </a:r>
            <a:r>
              <a:rPr lang="de-DE" dirty="0" err="1" smtClean="0">
                <a:solidFill>
                  <a:schemeClr val="accent2"/>
                </a:solidFill>
              </a:rPr>
              <a:t>Nmr</a:t>
            </a:r>
            <a:r>
              <a:rPr lang="de-DE" dirty="0" smtClean="0">
                <a:solidFill>
                  <a:schemeClr val="accent2"/>
                </a:solidFill>
              </a:rPr>
              <a:t> </a:t>
            </a:r>
            <a:r>
              <a:rPr lang="de-DE" dirty="0" err="1" smtClean="0">
                <a:solidFill>
                  <a:schemeClr val="accent2"/>
                </a:solidFill>
              </a:rPr>
              <a:t>frequency</a:t>
            </a:r>
            <a:r>
              <a:rPr lang="de-DE" dirty="0" smtClean="0">
                <a:solidFill>
                  <a:schemeClr val="accent2"/>
                </a:solidFill>
              </a:rPr>
              <a:t>“</a:t>
            </a:r>
          </a:p>
          <a:p>
            <a:pPr marL="301943" lvl="1" indent="0">
              <a:buNone/>
            </a:pPr>
            <a:r>
              <a:rPr lang="de-DE" dirty="0" smtClean="0">
                <a:solidFill>
                  <a:schemeClr val="accent2"/>
                </a:solidFill>
              </a:rPr>
              <a:t>„</a:t>
            </a:r>
            <a:r>
              <a:rPr lang="de-DE" dirty="0" err="1" smtClean="0">
                <a:solidFill>
                  <a:schemeClr val="accent2"/>
                </a:solidFill>
              </a:rPr>
              <a:t>electromagnetic</a:t>
            </a:r>
            <a:r>
              <a:rPr lang="de-DE" dirty="0" smtClean="0">
                <a:solidFill>
                  <a:schemeClr val="accent2"/>
                </a:solidFill>
              </a:rPr>
              <a:t>  </a:t>
            </a:r>
            <a:r>
              <a:rPr lang="de-DE" dirty="0" err="1">
                <a:solidFill>
                  <a:schemeClr val="accent2"/>
                </a:solidFill>
              </a:rPr>
              <a:t>e</a:t>
            </a:r>
            <a:r>
              <a:rPr lang="de-DE" dirty="0" err="1" smtClean="0">
                <a:solidFill>
                  <a:schemeClr val="accent2"/>
                </a:solidFill>
              </a:rPr>
              <a:t>xcitation</a:t>
            </a:r>
            <a:r>
              <a:rPr lang="de-DE" dirty="0" smtClean="0">
                <a:solidFill>
                  <a:schemeClr val="accent2"/>
                </a:solidFill>
              </a:rPr>
              <a:t>“ </a:t>
            </a:r>
          </a:p>
          <a:p>
            <a:pPr marL="301943" lvl="1" indent="0">
              <a:buNone/>
            </a:pPr>
            <a:r>
              <a:rPr lang="de-DE" dirty="0" smtClean="0">
                <a:solidFill>
                  <a:schemeClr val="accent2"/>
                </a:solidFill>
              </a:rPr>
              <a:t>„</a:t>
            </a:r>
            <a:r>
              <a:rPr lang="de-DE" dirty="0" err="1" smtClean="0">
                <a:solidFill>
                  <a:schemeClr val="accent2"/>
                </a:solidFill>
              </a:rPr>
              <a:t>nuclei</a:t>
            </a:r>
            <a:r>
              <a:rPr lang="de-DE" dirty="0" smtClean="0">
                <a:solidFill>
                  <a:schemeClr val="accent2"/>
                </a:solidFill>
              </a:rPr>
              <a:t> </a:t>
            </a:r>
            <a:r>
              <a:rPr lang="de-DE" dirty="0" err="1" smtClean="0">
                <a:solidFill>
                  <a:schemeClr val="accent2"/>
                </a:solidFill>
              </a:rPr>
              <a:t>irradiation</a:t>
            </a:r>
            <a:r>
              <a:rPr lang="de-DE" dirty="0" smtClean="0">
                <a:solidFill>
                  <a:schemeClr val="accent2"/>
                </a:solidFill>
              </a:rPr>
              <a:t>“</a:t>
            </a:r>
          </a:p>
        </p:txBody>
      </p:sp>
      <p:sp>
        <p:nvSpPr>
          <p:cNvPr id="8" name="Pfeil nach rechts 7"/>
          <p:cNvSpPr/>
          <p:nvPr/>
        </p:nvSpPr>
        <p:spPr>
          <a:xfrm>
            <a:off x="3661924" y="3743234"/>
            <a:ext cx="575534" cy="33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p:cNvSpPr/>
          <p:nvPr/>
        </p:nvSpPr>
        <p:spPr>
          <a:xfrm>
            <a:off x="4463724" y="3586811"/>
            <a:ext cx="4604272" cy="646331"/>
          </a:xfrm>
          <a:prstGeom prst="rect">
            <a:avLst/>
          </a:prstGeom>
        </p:spPr>
        <p:txBody>
          <a:bodyPr wrap="square">
            <a:spAutoFit/>
          </a:bodyPr>
          <a:lstStyle/>
          <a:p>
            <a:r>
              <a:rPr lang="en-US" dirty="0"/>
              <a:t>&lt;</a:t>
            </a:r>
            <a:r>
              <a:rPr lang="en-US" dirty="0" err="1" smtClean="0"/>
              <a:t>xs:element</a:t>
            </a:r>
            <a:r>
              <a:rPr lang="en-US" dirty="0" smtClean="0"/>
              <a:t> name</a:t>
            </a:r>
            <a:r>
              <a:rPr lang="en-US" dirty="0"/>
              <a:t>="</a:t>
            </a:r>
            <a:r>
              <a:rPr lang="en-US" b="1" dirty="0" err="1">
                <a:solidFill>
                  <a:srgbClr val="0070C0"/>
                </a:solidFill>
              </a:rPr>
              <a:t>irradiationFrequency</a:t>
            </a:r>
            <a:r>
              <a:rPr lang="en-US" dirty="0"/>
              <a:t>" type="</a:t>
            </a:r>
            <a:r>
              <a:rPr lang="en-US" b="1" dirty="0" err="1"/>
              <a:t>ValueWithUnitType</a:t>
            </a:r>
            <a:r>
              <a:rPr lang="en-US" dirty="0"/>
              <a:t>"&gt; &lt;/</a:t>
            </a:r>
            <a:r>
              <a:rPr lang="en-US" dirty="0" err="1"/>
              <a:t>xs:element</a:t>
            </a:r>
            <a:r>
              <a:rPr lang="en-US" dirty="0"/>
              <a:t>&gt;</a:t>
            </a:r>
          </a:p>
        </p:txBody>
      </p:sp>
      <p:pic>
        <p:nvPicPr>
          <p:cNvPr id="10" name="Grafik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526057" y="2739543"/>
            <a:ext cx="847268" cy="847268"/>
          </a:xfrm>
          <a:prstGeom prst="rect">
            <a:avLst/>
          </a:prstGeom>
        </p:spPr>
      </p:pic>
    </p:spTree>
    <p:extLst>
      <p:ext uri="{BB962C8B-B14F-4D97-AF65-F5344CB8AC3E}">
        <p14:creationId xmlns:p14="http://schemas.microsoft.com/office/powerpoint/2010/main" val="285154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DE" dirty="0" err="1"/>
              <a:t>n</a:t>
            </a:r>
            <a:r>
              <a:rPr lang="de-DE" dirty="0" err="1" smtClean="0"/>
              <a:t>mrML</a:t>
            </a:r>
            <a:r>
              <a:rPr lang="de-DE" dirty="0" smtClean="0"/>
              <a:t> </a:t>
            </a:r>
            <a:r>
              <a:rPr lang="de-DE" dirty="0" err="1" smtClean="0"/>
              <a:t>requirements</a:t>
            </a:r>
            <a:r>
              <a:rPr lang="de-DE" dirty="0" smtClean="0"/>
              <a:t/>
            </a:r>
            <a:br>
              <a:rPr lang="de-DE" dirty="0" smtClean="0"/>
            </a:br>
            <a:r>
              <a:rPr lang="en-US" sz="2700" dirty="0">
                <a:solidFill>
                  <a:schemeClr val="bg1"/>
                </a:solidFill>
                <a:hlinkClick r:id="rId2"/>
              </a:rPr>
              <a:t>http://</a:t>
            </a:r>
            <a:r>
              <a:rPr lang="en-US" sz="2700" dirty="0" smtClean="0">
                <a:solidFill>
                  <a:schemeClr val="bg1"/>
                </a:solidFill>
                <a:hlinkClick r:id="rId2"/>
              </a:rPr>
              <a:t>cosmos-fp7.eu</a:t>
            </a:r>
            <a:endParaRPr lang="en-US" sz="2700" dirty="0">
              <a:solidFill>
                <a:schemeClr val="bg1"/>
              </a:solidFill>
            </a:endParaRPr>
          </a:p>
        </p:txBody>
      </p:sp>
      <p:sp>
        <p:nvSpPr>
          <p:cNvPr id="4" name="Content Placeholder 2"/>
          <p:cNvSpPr>
            <a:spLocks noGrp="1"/>
          </p:cNvSpPr>
          <p:nvPr>
            <p:ph idx="1"/>
          </p:nvPr>
        </p:nvSpPr>
        <p:spPr>
          <a:xfrm>
            <a:off x="457200" y="2467214"/>
            <a:ext cx="8153400" cy="3616373"/>
          </a:xfrm>
        </p:spPr>
        <p:txBody>
          <a:bodyPr>
            <a:normAutofit/>
          </a:bodyPr>
          <a:lstStyle/>
          <a:p>
            <a:pPr>
              <a:defRPr/>
            </a:pPr>
            <a:r>
              <a:rPr lang="en-US" dirty="0" smtClean="0">
                <a:solidFill>
                  <a:schemeClr val="accent2"/>
                </a:solidFill>
              </a:rPr>
              <a:t>Vendor-neutral open exchange &amp; storage format </a:t>
            </a:r>
          </a:p>
          <a:p>
            <a:pPr>
              <a:defRPr/>
            </a:pPr>
            <a:r>
              <a:rPr lang="en-US" dirty="0" smtClean="0">
                <a:solidFill>
                  <a:schemeClr val="accent2"/>
                </a:solidFill>
              </a:rPr>
              <a:t>Understood by open tools &amp; public repositories  </a:t>
            </a:r>
          </a:p>
          <a:p>
            <a:pPr>
              <a:defRPr/>
            </a:pPr>
            <a:r>
              <a:rPr lang="en-US" dirty="0" smtClean="0">
                <a:solidFill>
                  <a:schemeClr val="accent2"/>
                </a:solidFill>
              </a:rPr>
              <a:t>Standard to facilitate data mining &amp; reuse</a:t>
            </a:r>
          </a:p>
          <a:p>
            <a:pPr lvl="1">
              <a:defRPr/>
            </a:pPr>
            <a:r>
              <a:rPr lang="de-DE" dirty="0" err="1">
                <a:solidFill>
                  <a:schemeClr val="accent2"/>
                </a:solidFill>
              </a:rPr>
              <a:t>Using</a:t>
            </a:r>
            <a:r>
              <a:rPr lang="de-DE" dirty="0">
                <a:solidFill>
                  <a:schemeClr val="accent2"/>
                </a:solidFill>
              </a:rPr>
              <a:t> </a:t>
            </a:r>
            <a:r>
              <a:rPr lang="de-DE" dirty="0" err="1">
                <a:solidFill>
                  <a:schemeClr val="accent2"/>
                </a:solidFill>
              </a:rPr>
              <a:t>ontology</a:t>
            </a:r>
            <a:r>
              <a:rPr lang="de-DE" dirty="0">
                <a:solidFill>
                  <a:schemeClr val="accent2"/>
                </a:solidFill>
              </a:rPr>
              <a:t> </a:t>
            </a:r>
            <a:r>
              <a:rPr lang="de-DE" dirty="0" err="1">
                <a:solidFill>
                  <a:schemeClr val="accent2"/>
                </a:solidFill>
              </a:rPr>
              <a:t>for</a:t>
            </a:r>
            <a:r>
              <a:rPr lang="de-DE" dirty="0">
                <a:solidFill>
                  <a:schemeClr val="accent2"/>
                </a:solidFill>
              </a:rPr>
              <a:t> </a:t>
            </a:r>
            <a:r>
              <a:rPr lang="de-DE" dirty="0" smtClean="0">
                <a:solidFill>
                  <a:schemeClr val="accent2"/>
                </a:solidFill>
              </a:rPr>
              <a:t>synonym-</a:t>
            </a:r>
            <a:r>
              <a:rPr lang="de-DE" dirty="0" err="1" smtClean="0">
                <a:solidFill>
                  <a:schemeClr val="accent2"/>
                </a:solidFill>
              </a:rPr>
              <a:t>convergence</a:t>
            </a:r>
            <a:r>
              <a:rPr lang="de-DE" dirty="0" smtClean="0">
                <a:solidFill>
                  <a:schemeClr val="accent2"/>
                </a:solidFill>
              </a:rPr>
              <a:t> </a:t>
            </a:r>
            <a:r>
              <a:rPr lang="de-DE" dirty="0">
                <a:solidFill>
                  <a:schemeClr val="accent2"/>
                </a:solidFill>
              </a:rPr>
              <a:t>&amp; </a:t>
            </a:r>
            <a:r>
              <a:rPr lang="de-DE" dirty="0" smtClean="0">
                <a:solidFill>
                  <a:schemeClr val="accent2"/>
                </a:solidFill>
              </a:rPr>
              <a:t>homonym- </a:t>
            </a:r>
            <a:r>
              <a:rPr lang="de-DE" dirty="0" err="1" smtClean="0">
                <a:solidFill>
                  <a:schemeClr val="accent2"/>
                </a:solidFill>
              </a:rPr>
              <a:t>resolution</a:t>
            </a:r>
            <a:endParaRPr lang="de-DE" dirty="0">
              <a:solidFill>
                <a:schemeClr val="accent2"/>
              </a:solidFill>
            </a:endParaRPr>
          </a:p>
          <a:p>
            <a:pPr lvl="1">
              <a:defRPr/>
            </a:pPr>
            <a:r>
              <a:rPr lang="de-DE" dirty="0" smtClean="0">
                <a:solidFill>
                  <a:schemeClr val="accent2"/>
                </a:solidFill>
              </a:rPr>
              <a:t>Human &amp; </a:t>
            </a:r>
            <a:r>
              <a:rPr lang="de-DE" dirty="0" err="1" smtClean="0">
                <a:solidFill>
                  <a:schemeClr val="accent2"/>
                </a:solidFill>
              </a:rPr>
              <a:t>computer</a:t>
            </a:r>
            <a:r>
              <a:rPr lang="de-DE" dirty="0" smtClean="0">
                <a:solidFill>
                  <a:schemeClr val="accent2"/>
                </a:solidFill>
              </a:rPr>
              <a:t> </a:t>
            </a:r>
            <a:r>
              <a:rPr lang="de-DE" dirty="0" err="1" smtClean="0">
                <a:solidFill>
                  <a:schemeClr val="accent2"/>
                </a:solidFill>
              </a:rPr>
              <a:t>readable</a:t>
            </a:r>
            <a:endParaRPr lang="de-DE" dirty="0" smtClean="0">
              <a:solidFill>
                <a:schemeClr val="accent2"/>
              </a:solidFill>
            </a:endParaRPr>
          </a:p>
          <a:p>
            <a:pPr>
              <a:defRPr/>
            </a:pPr>
            <a:r>
              <a:rPr lang="de-DE" dirty="0" smtClean="0">
                <a:solidFill>
                  <a:schemeClr val="accent2"/>
                </a:solidFill>
              </a:rPr>
              <a:t>Like </a:t>
            </a:r>
            <a:r>
              <a:rPr lang="de-DE" dirty="0" err="1">
                <a:solidFill>
                  <a:schemeClr val="accent2"/>
                </a:solidFill>
              </a:rPr>
              <a:t>mzML</a:t>
            </a:r>
            <a:r>
              <a:rPr lang="de-DE" dirty="0">
                <a:solidFill>
                  <a:schemeClr val="accent2"/>
                </a:solidFill>
              </a:rPr>
              <a:t> </a:t>
            </a:r>
            <a:r>
              <a:rPr lang="de-DE" dirty="0" err="1">
                <a:solidFill>
                  <a:schemeClr val="accent2"/>
                </a:solidFill>
              </a:rPr>
              <a:t>for</a:t>
            </a:r>
            <a:r>
              <a:rPr lang="de-DE" dirty="0">
                <a:solidFill>
                  <a:schemeClr val="accent2"/>
                </a:solidFill>
              </a:rPr>
              <a:t> </a:t>
            </a:r>
            <a:r>
              <a:rPr lang="de-DE" dirty="0" err="1">
                <a:solidFill>
                  <a:schemeClr val="accent2"/>
                </a:solidFill>
              </a:rPr>
              <a:t>Mass</a:t>
            </a:r>
            <a:r>
              <a:rPr lang="de-DE" dirty="0">
                <a:solidFill>
                  <a:schemeClr val="accent2"/>
                </a:solidFill>
              </a:rPr>
              <a:t> </a:t>
            </a:r>
            <a:r>
              <a:rPr lang="de-DE" dirty="0" err="1" smtClean="0">
                <a:solidFill>
                  <a:schemeClr val="accent2"/>
                </a:solidFill>
              </a:rPr>
              <a:t>Spectrometry</a:t>
            </a:r>
            <a:r>
              <a:rPr lang="de-DE" dirty="0" smtClean="0">
                <a:solidFill>
                  <a:schemeClr val="accent2"/>
                </a:solidFill>
              </a:rPr>
              <a:t>  </a:t>
            </a:r>
            <a:endParaRPr lang="en-US" b="1" dirty="0">
              <a:solidFill>
                <a:schemeClr val="accent2"/>
              </a:solidFill>
            </a:endParaRPr>
          </a:p>
        </p:txBody>
      </p:sp>
      <p:pic>
        <p:nvPicPr>
          <p:cNvPr id="5" name="Grafik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558072" y="4275400"/>
            <a:ext cx="2213317" cy="1657851"/>
          </a:xfrm>
          <a:prstGeom prst="rect">
            <a:avLst/>
          </a:prstGeom>
        </p:spPr>
      </p:pic>
      <p:sp>
        <p:nvSpPr>
          <p:cNvPr id="2" name="Datumsplatzhalter 1"/>
          <p:cNvSpPr>
            <a:spLocks noGrp="1"/>
          </p:cNvSpPr>
          <p:nvPr>
            <p:ph type="dt" sz="half" idx="10"/>
          </p:nvPr>
        </p:nvSpPr>
        <p:spPr/>
        <p:txBody>
          <a:bodyPr/>
          <a:lstStyle/>
          <a:p>
            <a:fld id="{5033FF3A-BA88-405B-BD55-A30B9804728E}" type="datetime1">
              <a:rPr lang="en-US" smtClean="0"/>
              <a:t>4/10/2014</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687D7A59-36E2-48B9-B146-C1E59501F63F}" type="slidenum">
              <a:rPr lang="en-US" smtClean="0"/>
              <a:pPr/>
              <a:t>7</a:t>
            </a:fld>
            <a:endParaRPr lang="en-US"/>
          </a:p>
        </p:txBody>
      </p:sp>
    </p:spTree>
    <p:extLst>
      <p:ext uri="{BB962C8B-B14F-4D97-AF65-F5344CB8AC3E}">
        <p14:creationId xmlns:p14="http://schemas.microsoft.com/office/powerpoint/2010/main" val="20557986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9"/>
          <p:cNvSpPr/>
          <p:nvPr/>
        </p:nvSpPr>
        <p:spPr>
          <a:xfrm>
            <a:off x="4158268" y="4623837"/>
            <a:ext cx="1635229" cy="1107727"/>
          </a:xfrm>
          <a:prstGeom prst="round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1100" dirty="0"/>
          </a:p>
        </p:txBody>
      </p:sp>
      <p:sp>
        <p:nvSpPr>
          <p:cNvPr id="21" name="Rounded Rectangle 29"/>
          <p:cNvSpPr/>
          <p:nvPr/>
        </p:nvSpPr>
        <p:spPr>
          <a:xfrm>
            <a:off x="6809176" y="4338334"/>
            <a:ext cx="1710867" cy="1842497"/>
          </a:xfrm>
          <a:prstGeom prst="round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1350" dirty="0"/>
          </a:p>
        </p:txBody>
      </p:sp>
      <p:sp>
        <p:nvSpPr>
          <p:cNvPr id="20" name="Rounded Rectangle 29"/>
          <p:cNvSpPr/>
          <p:nvPr/>
        </p:nvSpPr>
        <p:spPr>
          <a:xfrm>
            <a:off x="6672826" y="2308141"/>
            <a:ext cx="1860210" cy="1514105"/>
          </a:xfrm>
          <a:prstGeom prst="round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1350" dirty="0"/>
          </a:p>
        </p:txBody>
      </p:sp>
      <p:sp>
        <p:nvSpPr>
          <p:cNvPr id="9" name="Rounded Rectangle 29"/>
          <p:cNvSpPr/>
          <p:nvPr/>
        </p:nvSpPr>
        <p:spPr>
          <a:xfrm>
            <a:off x="4212487" y="2172514"/>
            <a:ext cx="1445534" cy="1421290"/>
          </a:xfrm>
          <a:prstGeom prst="round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1350" dirty="0"/>
          </a:p>
        </p:txBody>
      </p:sp>
      <p:pic>
        <p:nvPicPr>
          <p:cNvPr id="5" name="Grafik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4399" y="1625372"/>
            <a:ext cx="2517581" cy="731524"/>
          </a:xfrm>
          <a:prstGeom prst="rect">
            <a:avLst/>
          </a:prstGeom>
        </p:spPr>
      </p:pic>
      <p:pic>
        <p:nvPicPr>
          <p:cNvPr id="7" name="Grafik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978600" y="2370946"/>
            <a:ext cx="427649" cy="427649"/>
          </a:xfrm>
          <a:prstGeom prst="rect">
            <a:avLst/>
          </a:prstGeom>
        </p:spPr>
      </p:pic>
      <p:pic>
        <p:nvPicPr>
          <p:cNvPr id="10" name="Grafik 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555780" y="4126833"/>
            <a:ext cx="268714" cy="265148"/>
          </a:xfrm>
          <a:prstGeom prst="rect">
            <a:avLst/>
          </a:prstGeom>
        </p:spPr>
      </p:pic>
      <p:pic>
        <p:nvPicPr>
          <p:cNvPr id="11" name="Grafik 10"/>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654492" y="5798140"/>
            <a:ext cx="248939" cy="145398"/>
          </a:xfrm>
          <a:prstGeom prst="rect">
            <a:avLst/>
          </a:prstGeom>
        </p:spPr>
      </p:pic>
      <p:pic>
        <p:nvPicPr>
          <p:cNvPr id="12" name="Grafik 11"/>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218069" y="5461927"/>
            <a:ext cx="222578" cy="176820"/>
          </a:xfrm>
          <a:prstGeom prst="rect">
            <a:avLst/>
          </a:prstGeom>
        </p:spPr>
      </p:pic>
      <p:pic>
        <p:nvPicPr>
          <p:cNvPr id="15" name="Grafik 14"/>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197555" y="2011161"/>
            <a:ext cx="918068" cy="500764"/>
          </a:xfrm>
          <a:prstGeom prst="rect">
            <a:avLst/>
          </a:prstGeom>
        </p:spPr>
      </p:pic>
      <p:pic>
        <p:nvPicPr>
          <p:cNvPr id="16" name="Picture 2" descr="MetaboLights"/>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7262923" y="2703110"/>
            <a:ext cx="501167" cy="29403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28"/>
          <p:cNvSpPr txBox="1"/>
          <p:nvPr/>
        </p:nvSpPr>
        <p:spPr>
          <a:xfrm>
            <a:off x="7289395" y="2914289"/>
            <a:ext cx="871206" cy="207749"/>
          </a:xfrm>
          <a:prstGeom prst="rect">
            <a:avLst/>
          </a:prstGeom>
          <a:noFill/>
        </p:spPr>
        <p:txBody>
          <a:bodyPr wrap="square" rtlCol="0">
            <a:spAutoFit/>
          </a:bodyPr>
          <a:lstStyle/>
          <a:p>
            <a:r>
              <a:rPr lang="en-GB" sz="750" dirty="0"/>
              <a:t>MetaboLights</a:t>
            </a:r>
          </a:p>
        </p:txBody>
      </p:sp>
      <p:pic>
        <p:nvPicPr>
          <p:cNvPr id="18" name="Grafik 17"/>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5218069" y="5114197"/>
            <a:ext cx="230058" cy="230058"/>
          </a:xfrm>
          <a:prstGeom prst="rect">
            <a:avLst/>
          </a:prstGeom>
        </p:spPr>
      </p:pic>
      <p:pic>
        <p:nvPicPr>
          <p:cNvPr id="19" name="Grafik 18"/>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7173507" y="5816558"/>
            <a:ext cx="365580" cy="138599"/>
          </a:xfrm>
          <a:prstGeom prst="rect">
            <a:avLst/>
          </a:prstGeom>
        </p:spPr>
      </p:pic>
      <p:pic>
        <p:nvPicPr>
          <p:cNvPr id="22" name="Grafik 21"/>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7603698" y="3150363"/>
            <a:ext cx="793023" cy="91408"/>
          </a:xfrm>
          <a:prstGeom prst="rect">
            <a:avLst/>
          </a:prstGeom>
        </p:spPr>
      </p:pic>
      <p:pic>
        <p:nvPicPr>
          <p:cNvPr id="23" name="Grafik 22"/>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8014090" y="2697638"/>
            <a:ext cx="293022" cy="270483"/>
          </a:xfrm>
          <a:prstGeom prst="rect">
            <a:avLst/>
          </a:prstGeom>
        </p:spPr>
      </p:pic>
      <p:pic>
        <p:nvPicPr>
          <p:cNvPr id="25" name="Grafik 24"/>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5220665" y="4875364"/>
            <a:ext cx="245868" cy="160300"/>
          </a:xfrm>
          <a:prstGeom prst="rect">
            <a:avLst/>
          </a:prstGeom>
        </p:spPr>
      </p:pic>
      <p:sp>
        <p:nvSpPr>
          <p:cNvPr id="26" name="Textfeld 25"/>
          <p:cNvSpPr txBox="1"/>
          <p:nvPr/>
        </p:nvSpPr>
        <p:spPr>
          <a:xfrm>
            <a:off x="5149673" y="4760030"/>
            <a:ext cx="439296" cy="230832"/>
          </a:xfrm>
          <a:prstGeom prst="rect">
            <a:avLst/>
          </a:prstGeom>
          <a:noFill/>
        </p:spPr>
        <p:txBody>
          <a:bodyPr wrap="square" rtlCol="0">
            <a:spAutoFit/>
          </a:bodyPr>
          <a:lstStyle/>
          <a:p>
            <a:r>
              <a:rPr lang="de-DE" sz="450" dirty="0" err="1">
                <a:latin typeface="Arial" panose="020B0604020202020204" pitchFamily="34" charset="0"/>
                <a:cs typeface="Arial" panose="020B0604020202020204" pitchFamily="34" charset="0"/>
              </a:rPr>
              <a:t>JCampDX</a:t>
            </a:r>
            <a:endParaRPr lang="en-US" sz="450" dirty="0">
              <a:latin typeface="Arial" panose="020B0604020202020204" pitchFamily="34" charset="0"/>
              <a:cs typeface="Arial" panose="020B0604020202020204" pitchFamily="34" charset="0"/>
            </a:endParaRPr>
          </a:p>
        </p:txBody>
      </p:sp>
      <p:pic>
        <p:nvPicPr>
          <p:cNvPr id="27" name="Grafik 26"/>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3792491" y="4190486"/>
            <a:ext cx="468793" cy="468793"/>
          </a:xfrm>
          <a:prstGeom prst="rect">
            <a:avLst/>
          </a:prstGeom>
        </p:spPr>
      </p:pic>
      <p:sp>
        <p:nvSpPr>
          <p:cNvPr id="38" name="Pfeil nach rechts 37"/>
          <p:cNvSpPr/>
          <p:nvPr/>
        </p:nvSpPr>
        <p:spPr>
          <a:xfrm>
            <a:off x="3071901" y="1863873"/>
            <a:ext cx="681467" cy="334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00" dirty="0" err="1">
                <a:latin typeface="Arial" panose="020B0604020202020204" pitchFamily="34" charset="0"/>
                <a:cs typeface="Arial" panose="020B0604020202020204" pitchFamily="34" charset="0"/>
              </a:rPr>
              <a:t>coordinates</a:t>
            </a:r>
            <a:endParaRPr lang="en-US" sz="600" dirty="0">
              <a:latin typeface="Arial" panose="020B0604020202020204" pitchFamily="34" charset="0"/>
              <a:cs typeface="Arial" panose="020B0604020202020204" pitchFamily="34" charset="0"/>
            </a:endParaRPr>
          </a:p>
        </p:txBody>
      </p:sp>
      <p:sp>
        <p:nvSpPr>
          <p:cNvPr id="55" name="Textfeld 54"/>
          <p:cNvSpPr txBox="1"/>
          <p:nvPr/>
        </p:nvSpPr>
        <p:spPr>
          <a:xfrm>
            <a:off x="4260513" y="1845137"/>
            <a:ext cx="1487108" cy="276999"/>
          </a:xfrm>
          <a:prstGeom prst="rect">
            <a:avLst/>
          </a:prstGeom>
          <a:noFill/>
        </p:spPr>
        <p:txBody>
          <a:bodyPr wrap="square" rtlCol="0">
            <a:spAutoFit/>
          </a:bodyPr>
          <a:lstStyle/>
          <a:p>
            <a:r>
              <a:rPr lang="de-DE" sz="1200" b="1" dirty="0"/>
              <a:t>Open NMR Format</a:t>
            </a:r>
            <a:endParaRPr lang="en-US" sz="1200" b="1" dirty="0"/>
          </a:p>
        </p:txBody>
      </p:sp>
      <p:sp>
        <p:nvSpPr>
          <p:cNvPr id="56" name="Textfeld 55"/>
          <p:cNvSpPr txBox="1"/>
          <p:nvPr/>
        </p:nvSpPr>
        <p:spPr>
          <a:xfrm>
            <a:off x="7084729" y="2008550"/>
            <a:ext cx="1972656" cy="276999"/>
          </a:xfrm>
          <a:prstGeom prst="rect">
            <a:avLst/>
          </a:prstGeom>
          <a:noFill/>
        </p:spPr>
        <p:txBody>
          <a:bodyPr wrap="square" rtlCol="0">
            <a:spAutoFit/>
          </a:bodyPr>
          <a:lstStyle/>
          <a:p>
            <a:r>
              <a:rPr lang="de-DE" sz="1200" dirty="0" smtClean="0"/>
              <a:t>Data </a:t>
            </a:r>
            <a:r>
              <a:rPr lang="de-DE" sz="1200" dirty="0" err="1"/>
              <a:t>Repositories</a:t>
            </a:r>
            <a:endParaRPr lang="en-US" sz="1200" dirty="0"/>
          </a:p>
        </p:txBody>
      </p:sp>
      <p:sp>
        <p:nvSpPr>
          <p:cNvPr id="57" name="Textfeld 56"/>
          <p:cNvSpPr txBox="1"/>
          <p:nvPr/>
        </p:nvSpPr>
        <p:spPr>
          <a:xfrm>
            <a:off x="6857776" y="5508855"/>
            <a:ext cx="1419950" cy="276999"/>
          </a:xfrm>
          <a:prstGeom prst="rect">
            <a:avLst/>
          </a:prstGeom>
          <a:noFill/>
        </p:spPr>
        <p:txBody>
          <a:bodyPr wrap="square" rtlCol="0">
            <a:spAutoFit/>
          </a:bodyPr>
          <a:lstStyle/>
          <a:p>
            <a:r>
              <a:rPr lang="de-DE" sz="1200" dirty="0"/>
              <a:t>Open NMR Tools</a:t>
            </a:r>
            <a:endParaRPr lang="en-US" sz="1200" dirty="0"/>
          </a:p>
        </p:txBody>
      </p:sp>
      <p:sp>
        <p:nvSpPr>
          <p:cNvPr id="58" name="Textfeld 57"/>
          <p:cNvSpPr txBox="1"/>
          <p:nvPr/>
        </p:nvSpPr>
        <p:spPr>
          <a:xfrm>
            <a:off x="4277594" y="4325011"/>
            <a:ext cx="1750123" cy="276999"/>
          </a:xfrm>
          <a:prstGeom prst="rect">
            <a:avLst/>
          </a:prstGeom>
          <a:noFill/>
        </p:spPr>
        <p:txBody>
          <a:bodyPr wrap="square" rtlCol="0">
            <a:spAutoFit/>
          </a:bodyPr>
          <a:lstStyle/>
          <a:p>
            <a:r>
              <a:rPr lang="de-DE" sz="1200" dirty="0"/>
              <a:t>Format </a:t>
            </a:r>
            <a:r>
              <a:rPr lang="de-DE" sz="1200" dirty="0" err="1" smtClean="0"/>
              <a:t>Conversion</a:t>
            </a:r>
            <a:endParaRPr lang="en-US" sz="1200" dirty="0"/>
          </a:p>
        </p:txBody>
      </p:sp>
      <p:sp>
        <p:nvSpPr>
          <p:cNvPr id="59" name="Pfeil nach rechts 58"/>
          <p:cNvSpPr/>
          <p:nvPr/>
        </p:nvSpPr>
        <p:spPr>
          <a:xfrm>
            <a:off x="5890543" y="2819589"/>
            <a:ext cx="549761" cy="2184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Pfeil nach rechts 59"/>
          <p:cNvSpPr/>
          <p:nvPr/>
        </p:nvSpPr>
        <p:spPr>
          <a:xfrm rot="1950112">
            <a:off x="5614425" y="3717262"/>
            <a:ext cx="887246" cy="231462"/>
          </a:xfrm>
          <a:prstGeom prst="rightArrow">
            <a:avLst>
              <a:gd name="adj1" fmla="val 43310"/>
              <a:gd name="adj2" fmla="val 533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Pfeil nach unten 60"/>
          <p:cNvSpPr/>
          <p:nvPr/>
        </p:nvSpPr>
        <p:spPr>
          <a:xfrm>
            <a:off x="4808170" y="3796982"/>
            <a:ext cx="231657" cy="5062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feld 1"/>
          <p:cNvSpPr txBox="1"/>
          <p:nvPr/>
        </p:nvSpPr>
        <p:spPr>
          <a:xfrm>
            <a:off x="7029994" y="5881969"/>
            <a:ext cx="1013419" cy="300082"/>
          </a:xfrm>
          <a:prstGeom prst="rect">
            <a:avLst/>
          </a:prstGeom>
          <a:noFill/>
        </p:spPr>
        <p:txBody>
          <a:bodyPr wrap="none" rtlCol="0">
            <a:spAutoFit/>
          </a:bodyPr>
          <a:lstStyle/>
          <a:p>
            <a:r>
              <a:rPr lang="en-US" sz="1050" dirty="0" err="1"/>
              <a:t>MetaboQuant</a:t>
            </a:r>
            <a:r>
              <a:rPr lang="en-US" sz="1350" dirty="0"/>
              <a:t> </a:t>
            </a:r>
          </a:p>
        </p:txBody>
      </p:sp>
      <p:sp>
        <p:nvSpPr>
          <p:cNvPr id="3" name="Textfeld 2"/>
          <p:cNvSpPr txBox="1"/>
          <p:nvPr/>
        </p:nvSpPr>
        <p:spPr>
          <a:xfrm>
            <a:off x="498311" y="88485"/>
            <a:ext cx="8493917" cy="769441"/>
          </a:xfrm>
          <a:prstGeom prst="rect">
            <a:avLst/>
          </a:prstGeom>
          <a:noFill/>
        </p:spPr>
        <p:txBody>
          <a:bodyPr wrap="square" rtlCol="0">
            <a:spAutoFit/>
          </a:bodyPr>
          <a:lstStyle/>
          <a:p>
            <a:pPr algn="ctr"/>
            <a:r>
              <a:rPr lang="de-DE" sz="4400" dirty="0" err="1" smtClean="0">
                <a:solidFill>
                  <a:schemeClr val="bg1"/>
                </a:solidFill>
              </a:rPr>
              <a:t>nmrML</a:t>
            </a:r>
            <a:r>
              <a:rPr lang="de-DE" sz="4400" dirty="0" smtClean="0">
                <a:solidFill>
                  <a:schemeClr val="bg1"/>
                </a:solidFill>
              </a:rPr>
              <a:t> </a:t>
            </a:r>
            <a:r>
              <a:rPr lang="de-DE" sz="4400" dirty="0" err="1" smtClean="0">
                <a:solidFill>
                  <a:schemeClr val="bg1"/>
                </a:solidFill>
              </a:rPr>
              <a:t>usage</a:t>
            </a:r>
            <a:r>
              <a:rPr lang="de-DE" sz="4400" dirty="0" smtClean="0">
                <a:solidFill>
                  <a:schemeClr val="bg1"/>
                </a:solidFill>
              </a:rPr>
              <a:t> &amp; </a:t>
            </a:r>
            <a:r>
              <a:rPr lang="de-DE" sz="4400" dirty="0" err="1" smtClean="0">
                <a:solidFill>
                  <a:schemeClr val="bg1"/>
                </a:solidFill>
              </a:rPr>
              <a:t>implementation</a:t>
            </a:r>
            <a:endParaRPr lang="en-US" sz="4400" dirty="0">
              <a:solidFill>
                <a:schemeClr val="bg1"/>
              </a:solidFill>
            </a:endParaRPr>
          </a:p>
        </p:txBody>
      </p:sp>
      <p:pic>
        <p:nvPicPr>
          <p:cNvPr id="4" name="Grafik 3"/>
          <p:cNvPicPr>
            <a:picLocks noChangeAspect="1"/>
          </p:cNvPicPr>
          <p:nvPr/>
        </p:nvPicPr>
        <p:blipFill>
          <a:blip r:embed="rId16" cstate="email">
            <a:extLst>
              <a:ext uri="{28A0092B-C50C-407E-A947-70E740481C1C}">
                <a14:useLocalDpi xmlns:a14="http://schemas.microsoft.com/office/drawing/2010/main" val="0"/>
              </a:ext>
            </a:extLst>
          </a:blip>
          <a:stretch>
            <a:fillRect/>
          </a:stretch>
        </p:blipFill>
        <p:spPr>
          <a:xfrm>
            <a:off x="3797030" y="1764475"/>
            <a:ext cx="409416" cy="500293"/>
          </a:xfrm>
          <a:prstGeom prst="rect">
            <a:avLst/>
          </a:prstGeom>
        </p:spPr>
      </p:pic>
      <p:sp>
        <p:nvSpPr>
          <p:cNvPr id="14" name="Textfeld 13"/>
          <p:cNvSpPr txBox="1"/>
          <p:nvPr/>
        </p:nvSpPr>
        <p:spPr>
          <a:xfrm>
            <a:off x="4251660" y="4756026"/>
            <a:ext cx="937113" cy="600164"/>
          </a:xfrm>
          <a:prstGeom prst="rect">
            <a:avLst/>
          </a:prstGeom>
          <a:noFill/>
        </p:spPr>
        <p:txBody>
          <a:bodyPr wrap="square" rtlCol="0">
            <a:spAutoFit/>
          </a:bodyPr>
          <a:lstStyle/>
          <a:p>
            <a:r>
              <a:rPr lang="de-DE" sz="1100" dirty="0" smtClean="0"/>
              <a:t>Parsers </a:t>
            </a:r>
            <a:r>
              <a:rPr lang="de-DE" sz="1100" dirty="0" err="1" smtClean="0"/>
              <a:t>for</a:t>
            </a:r>
            <a:r>
              <a:rPr lang="de-DE" sz="1100" dirty="0" smtClean="0"/>
              <a:t> </a:t>
            </a:r>
            <a:r>
              <a:rPr lang="de-DE" sz="1100" dirty="0" err="1" smtClean="0"/>
              <a:t>vendor</a:t>
            </a:r>
            <a:r>
              <a:rPr lang="de-DE" sz="1100" dirty="0" smtClean="0"/>
              <a:t> </a:t>
            </a:r>
            <a:r>
              <a:rPr lang="de-DE" sz="1100" dirty="0" err="1" smtClean="0"/>
              <a:t>formats</a:t>
            </a:r>
            <a:endParaRPr lang="en-US" sz="1100" dirty="0"/>
          </a:p>
        </p:txBody>
      </p:sp>
      <p:sp>
        <p:nvSpPr>
          <p:cNvPr id="63" name="Textfeld 62"/>
          <p:cNvSpPr txBox="1"/>
          <p:nvPr/>
        </p:nvSpPr>
        <p:spPr>
          <a:xfrm>
            <a:off x="6720398" y="2336785"/>
            <a:ext cx="1215397" cy="261610"/>
          </a:xfrm>
          <a:prstGeom prst="rect">
            <a:avLst/>
          </a:prstGeom>
          <a:noFill/>
        </p:spPr>
        <p:txBody>
          <a:bodyPr wrap="none" rtlCol="0">
            <a:spAutoFit/>
          </a:bodyPr>
          <a:lstStyle/>
          <a:p>
            <a:r>
              <a:rPr lang="de-DE" sz="1100" dirty="0" smtClean="0"/>
              <a:t>Persistent </a:t>
            </a:r>
            <a:r>
              <a:rPr lang="de-DE" sz="1100" dirty="0" err="1" smtClean="0"/>
              <a:t>storage</a:t>
            </a:r>
            <a:endParaRPr lang="en-US" sz="1100" dirty="0"/>
          </a:p>
        </p:txBody>
      </p:sp>
      <p:pic>
        <p:nvPicPr>
          <p:cNvPr id="36" name="Grafik 35"/>
          <p:cNvPicPr>
            <a:picLocks noChangeAspect="1"/>
          </p:cNvPicPr>
          <p:nvPr/>
        </p:nvPicPr>
        <p:blipFill>
          <a:blip r:embed="rId17" cstate="email">
            <a:extLst>
              <a:ext uri="{28A0092B-C50C-407E-A947-70E740481C1C}">
                <a14:useLocalDpi xmlns:a14="http://schemas.microsoft.com/office/drawing/2010/main" val="0"/>
              </a:ext>
            </a:extLst>
          </a:blip>
          <a:stretch>
            <a:fillRect/>
          </a:stretch>
        </p:blipFill>
        <p:spPr>
          <a:xfrm>
            <a:off x="4988672" y="3115817"/>
            <a:ext cx="385182" cy="420199"/>
          </a:xfrm>
          <a:prstGeom prst="rect">
            <a:avLst/>
          </a:prstGeom>
        </p:spPr>
      </p:pic>
      <p:sp>
        <p:nvSpPr>
          <p:cNvPr id="6" name="Datumsplatzhalter 5"/>
          <p:cNvSpPr>
            <a:spLocks noGrp="1"/>
          </p:cNvSpPr>
          <p:nvPr>
            <p:ph type="dt" sz="half" idx="10"/>
          </p:nvPr>
        </p:nvSpPr>
        <p:spPr>
          <a:xfrm>
            <a:off x="5292130" y="6477935"/>
            <a:ext cx="3786690" cy="365125"/>
          </a:xfrm>
        </p:spPr>
        <p:txBody>
          <a:bodyPr/>
          <a:lstStyle/>
          <a:p>
            <a:fld id="{110A8847-96CB-4C9D-984E-A3C28E4BB5DE}" type="datetime1">
              <a:rPr lang="en-US" smtClean="0"/>
              <a:t>4/10/2014</a:t>
            </a:fld>
            <a:endParaRPr lang="en-US" dirty="0"/>
          </a:p>
        </p:txBody>
      </p:sp>
      <p:sp>
        <p:nvSpPr>
          <p:cNvPr id="31" name="Foliennummernplatzhalter 30"/>
          <p:cNvSpPr>
            <a:spLocks noGrp="1"/>
          </p:cNvSpPr>
          <p:nvPr>
            <p:ph type="sldNum" sz="quarter" idx="12"/>
          </p:nvPr>
        </p:nvSpPr>
        <p:spPr>
          <a:xfrm>
            <a:off x="3498949" y="6335046"/>
            <a:ext cx="1161826" cy="365125"/>
          </a:xfrm>
        </p:spPr>
        <p:txBody>
          <a:bodyPr/>
          <a:lstStyle/>
          <a:p>
            <a:fld id="{BCF2E4CE-2DB4-4CE1-B3FA-7E5BDBC2317A}" type="slidenum">
              <a:rPr lang="de-DE" smtClean="0"/>
              <a:t>8</a:t>
            </a:fld>
            <a:endParaRPr lang="de-DE" dirty="0"/>
          </a:p>
        </p:txBody>
      </p:sp>
      <p:sp>
        <p:nvSpPr>
          <p:cNvPr id="13" name="Rechteck 12"/>
          <p:cNvSpPr/>
          <p:nvPr/>
        </p:nvSpPr>
        <p:spPr>
          <a:xfrm>
            <a:off x="1488368" y="2103979"/>
            <a:ext cx="1119217" cy="369332"/>
          </a:xfrm>
          <a:prstGeom prst="rect">
            <a:avLst/>
          </a:prstGeom>
        </p:spPr>
        <p:txBody>
          <a:bodyPr wrap="none">
            <a:spAutoFit/>
          </a:bodyPr>
          <a:lstStyle/>
          <a:p>
            <a:r>
              <a:rPr lang="de-DE" dirty="0"/>
              <a:t>EU 7th FP</a:t>
            </a:r>
            <a:endParaRPr lang="en-US" dirty="0"/>
          </a:p>
        </p:txBody>
      </p:sp>
      <p:sp>
        <p:nvSpPr>
          <p:cNvPr id="29" name="Rechteck 28"/>
          <p:cNvSpPr/>
          <p:nvPr/>
        </p:nvSpPr>
        <p:spPr>
          <a:xfrm>
            <a:off x="603008" y="2647040"/>
            <a:ext cx="3383555" cy="946763"/>
          </a:xfrm>
          <a:prstGeom prst="rect">
            <a:avLst/>
          </a:prstGeom>
        </p:spPr>
        <p:txBody>
          <a:bodyPr wrap="square">
            <a:spAutoFit/>
          </a:bodyPr>
          <a:lstStyle/>
          <a:p>
            <a:r>
              <a:rPr lang="en-US" dirty="0" err="1" smtClean="0">
                <a:solidFill>
                  <a:schemeClr val="accent2"/>
                </a:solidFill>
              </a:rPr>
              <a:t>nmrML</a:t>
            </a:r>
            <a:r>
              <a:rPr lang="en-US" dirty="0" smtClean="0">
                <a:solidFill>
                  <a:schemeClr val="accent2"/>
                </a:solidFill>
              </a:rPr>
              <a:t> </a:t>
            </a:r>
            <a:r>
              <a:rPr lang="en-US" dirty="0">
                <a:solidFill>
                  <a:schemeClr val="accent2"/>
                </a:solidFill>
              </a:rPr>
              <a:t>combines XML </a:t>
            </a:r>
            <a:r>
              <a:rPr lang="en-US" dirty="0" smtClean="0">
                <a:solidFill>
                  <a:schemeClr val="accent2"/>
                </a:solidFill>
              </a:rPr>
              <a:t>elements</a:t>
            </a:r>
          </a:p>
          <a:p>
            <a:r>
              <a:rPr lang="en-US" dirty="0" smtClean="0">
                <a:solidFill>
                  <a:schemeClr val="accent2"/>
                </a:solidFill>
              </a:rPr>
              <a:t>with controlled terms</a:t>
            </a:r>
          </a:p>
          <a:p>
            <a:r>
              <a:rPr lang="en-US" dirty="0" smtClean="0">
                <a:solidFill>
                  <a:schemeClr val="accent2"/>
                </a:solidFill>
              </a:rPr>
              <a:t>in </a:t>
            </a:r>
            <a:r>
              <a:rPr lang="en-US" dirty="0">
                <a:solidFill>
                  <a:schemeClr val="accent2"/>
                </a:solidFill>
              </a:rPr>
              <a:t>one XML </a:t>
            </a:r>
            <a:r>
              <a:rPr lang="en-US" dirty="0" smtClean="0">
                <a:solidFill>
                  <a:schemeClr val="accent2"/>
                </a:solidFill>
              </a:rPr>
              <a:t>file</a:t>
            </a:r>
          </a:p>
        </p:txBody>
      </p:sp>
      <p:pic>
        <p:nvPicPr>
          <p:cNvPr id="42" name="Grafik 4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79477" y="3121494"/>
            <a:ext cx="386975" cy="386975"/>
          </a:xfrm>
          <a:prstGeom prst="rect">
            <a:avLst/>
          </a:prstGeom>
        </p:spPr>
      </p:pic>
      <p:pic>
        <p:nvPicPr>
          <p:cNvPr id="32" name="Grafik 31"/>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4479475" y="2370946"/>
            <a:ext cx="422439" cy="422439"/>
          </a:xfrm>
          <a:prstGeom prst="rect">
            <a:avLst/>
          </a:prstGeom>
        </p:spPr>
      </p:pic>
      <p:pic>
        <p:nvPicPr>
          <p:cNvPr id="8" name="Grafik 7"/>
          <p:cNvPicPr>
            <a:picLocks noChangeAspect="1"/>
          </p:cNvPicPr>
          <p:nvPr/>
        </p:nvPicPr>
        <p:blipFill>
          <a:blip r:embed="rId20" cstate="email">
            <a:extLst>
              <a:ext uri="{28A0092B-C50C-407E-A947-70E740481C1C}">
                <a14:useLocalDpi xmlns:a14="http://schemas.microsoft.com/office/drawing/2010/main" val="0"/>
              </a:ext>
            </a:extLst>
          </a:blip>
          <a:stretch>
            <a:fillRect/>
          </a:stretch>
        </p:blipFill>
        <p:spPr>
          <a:xfrm>
            <a:off x="7148010" y="4705733"/>
            <a:ext cx="737851" cy="737851"/>
          </a:xfrm>
          <a:prstGeom prst="rect">
            <a:avLst/>
          </a:prstGeom>
        </p:spPr>
      </p:pic>
      <p:sp>
        <p:nvSpPr>
          <p:cNvPr id="43" name="Textfeld 42"/>
          <p:cNvSpPr txBox="1"/>
          <p:nvPr/>
        </p:nvSpPr>
        <p:spPr>
          <a:xfrm>
            <a:off x="6832308" y="4375098"/>
            <a:ext cx="1690674" cy="276999"/>
          </a:xfrm>
          <a:prstGeom prst="rect">
            <a:avLst/>
          </a:prstGeom>
          <a:noFill/>
        </p:spPr>
        <p:txBody>
          <a:bodyPr wrap="square" rtlCol="0">
            <a:spAutoFit/>
          </a:bodyPr>
          <a:lstStyle/>
          <a:p>
            <a:r>
              <a:rPr lang="de-DE" sz="1200" dirty="0" err="1" smtClean="0"/>
              <a:t>Semantic</a:t>
            </a:r>
            <a:r>
              <a:rPr lang="de-DE" sz="1200" dirty="0" smtClean="0"/>
              <a:t> </a:t>
            </a:r>
            <a:r>
              <a:rPr lang="de-DE" sz="1200" dirty="0" err="1" smtClean="0"/>
              <a:t>Validators</a:t>
            </a:r>
            <a:endParaRPr lang="en-US" sz="1200" dirty="0"/>
          </a:p>
        </p:txBody>
      </p:sp>
      <p:sp>
        <p:nvSpPr>
          <p:cNvPr id="44" name="Textfeld 43"/>
          <p:cNvSpPr txBox="1"/>
          <p:nvPr/>
        </p:nvSpPr>
        <p:spPr>
          <a:xfrm>
            <a:off x="6748507" y="2630087"/>
            <a:ext cx="562975" cy="261610"/>
          </a:xfrm>
          <a:prstGeom prst="rect">
            <a:avLst/>
          </a:prstGeom>
          <a:noFill/>
        </p:spPr>
        <p:txBody>
          <a:bodyPr wrap="none" rtlCol="0">
            <a:spAutoFit/>
          </a:bodyPr>
          <a:lstStyle/>
          <a:p>
            <a:r>
              <a:rPr lang="de-DE" sz="1100" dirty="0" smtClean="0"/>
              <a:t>Global</a:t>
            </a:r>
            <a:endParaRPr lang="en-US" sz="1100" dirty="0"/>
          </a:p>
        </p:txBody>
      </p:sp>
      <p:sp>
        <p:nvSpPr>
          <p:cNvPr id="45" name="Textfeld 44"/>
          <p:cNvSpPr txBox="1"/>
          <p:nvPr/>
        </p:nvSpPr>
        <p:spPr>
          <a:xfrm>
            <a:off x="6768998" y="3332194"/>
            <a:ext cx="497252" cy="261610"/>
          </a:xfrm>
          <a:prstGeom prst="rect">
            <a:avLst/>
          </a:prstGeom>
          <a:noFill/>
        </p:spPr>
        <p:txBody>
          <a:bodyPr wrap="none" rtlCol="0">
            <a:spAutoFit/>
          </a:bodyPr>
          <a:lstStyle/>
          <a:p>
            <a:r>
              <a:rPr lang="de-DE" sz="1100" dirty="0" err="1" smtClean="0"/>
              <a:t>Local</a:t>
            </a:r>
            <a:endParaRPr lang="en-US" sz="1100" dirty="0"/>
          </a:p>
        </p:txBody>
      </p:sp>
      <p:pic>
        <p:nvPicPr>
          <p:cNvPr id="28" name="Grafik 27"/>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a:xfrm>
            <a:off x="7351574" y="3351920"/>
            <a:ext cx="303901" cy="395942"/>
          </a:xfrm>
          <a:prstGeom prst="rect">
            <a:avLst/>
          </a:prstGeom>
        </p:spPr>
      </p:pic>
      <p:sp>
        <p:nvSpPr>
          <p:cNvPr id="48" name="Textfeld 47"/>
          <p:cNvSpPr txBox="1"/>
          <p:nvPr/>
        </p:nvSpPr>
        <p:spPr>
          <a:xfrm>
            <a:off x="7048457" y="4105060"/>
            <a:ext cx="1774676" cy="276999"/>
          </a:xfrm>
          <a:prstGeom prst="rect">
            <a:avLst/>
          </a:prstGeom>
          <a:noFill/>
        </p:spPr>
        <p:txBody>
          <a:bodyPr wrap="square" rtlCol="0">
            <a:spAutoFit/>
          </a:bodyPr>
          <a:lstStyle/>
          <a:p>
            <a:r>
              <a:rPr lang="de-DE" sz="1200" dirty="0" smtClean="0"/>
              <a:t>Data Processing</a:t>
            </a:r>
            <a:endParaRPr lang="en-US" sz="1200" dirty="0"/>
          </a:p>
        </p:txBody>
      </p:sp>
      <p:sp>
        <p:nvSpPr>
          <p:cNvPr id="47" name="Textfeld 46"/>
          <p:cNvSpPr txBox="1"/>
          <p:nvPr/>
        </p:nvSpPr>
        <p:spPr>
          <a:xfrm>
            <a:off x="4389126" y="2133963"/>
            <a:ext cx="857927" cy="261610"/>
          </a:xfrm>
          <a:prstGeom prst="rect">
            <a:avLst/>
          </a:prstGeom>
          <a:noFill/>
        </p:spPr>
        <p:txBody>
          <a:bodyPr wrap="none" rtlCol="0">
            <a:spAutoFit/>
          </a:bodyPr>
          <a:lstStyle/>
          <a:p>
            <a:r>
              <a:rPr lang="de-DE" sz="1100" dirty="0" smtClean="0"/>
              <a:t>nmrML.xsd</a:t>
            </a:r>
            <a:endParaRPr lang="en-US" sz="1100" dirty="0"/>
          </a:p>
        </p:txBody>
      </p:sp>
      <p:sp>
        <p:nvSpPr>
          <p:cNvPr id="49" name="Textfeld 48"/>
          <p:cNvSpPr txBox="1"/>
          <p:nvPr/>
        </p:nvSpPr>
        <p:spPr>
          <a:xfrm>
            <a:off x="4382584" y="2879725"/>
            <a:ext cx="835485" cy="261610"/>
          </a:xfrm>
          <a:prstGeom prst="rect">
            <a:avLst/>
          </a:prstGeom>
          <a:noFill/>
        </p:spPr>
        <p:txBody>
          <a:bodyPr wrap="none" rtlCol="0">
            <a:spAutoFit/>
          </a:bodyPr>
          <a:lstStyle/>
          <a:p>
            <a:r>
              <a:rPr lang="de-DE" sz="1100" dirty="0" err="1" smtClean="0"/>
              <a:t>nmrCV.owl</a:t>
            </a:r>
            <a:endParaRPr lang="en-US" sz="1100" dirty="0"/>
          </a:p>
        </p:txBody>
      </p:sp>
    </p:spTree>
    <p:extLst>
      <p:ext uri="{BB962C8B-B14F-4D97-AF65-F5344CB8AC3E}">
        <p14:creationId xmlns:p14="http://schemas.microsoft.com/office/powerpoint/2010/main" val="4290115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3"/>
          <p:cNvSpPr/>
          <p:nvPr/>
        </p:nvSpPr>
        <p:spPr>
          <a:xfrm>
            <a:off x="1097222" y="1922493"/>
            <a:ext cx="6915714" cy="4322712"/>
          </a:xfrm>
          <a:prstGeom prst="roundRect">
            <a:avLst/>
          </a:prstGeom>
          <a:solidFill>
            <a:schemeClr val="bg2">
              <a:alpha val="77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1350" dirty="0"/>
          </a:p>
        </p:txBody>
      </p:sp>
      <p:sp>
        <p:nvSpPr>
          <p:cNvPr id="4" name="Rounded Rectangle 3"/>
          <p:cNvSpPr/>
          <p:nvPr/>
        </p:nvSpPr>
        <p:spPr>
          <a:xfrm>
            <a:off x="2246250" y="3076240"/>
            <a:ext cx="1165170" cy="1522539"/>
          </a:xfrm>
          <a:prstGeom prst="roundRect">
            <a:avLst/>
          </a:prstGeom>
          <a:solidFill>
            <a:schemeClr val="bg2">
              <a:alpha val="77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1350"/>
          </a:p>
        </p:txBody>
      </p:sp>
      <p:pic>
        <p:nvPicPr>
          <p:cNvPr id="47" name="Grafik 4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932440" y="3979247"/>
            <a:ext cx="423837" cy="458965"/>
          </a:xfrm>
          <a:prstGeom prst="rect">
            <a:avLst/>
          </a:prstGeom>
        </p:spPr>
      </p:pic>
      <p:pic>
        <p:nvPicPr>
          <p:cNvPr id="56" name="Grafik 5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313972" y="3250205"/>
            <a:ext cx="500550" cy="455841"/>
          </a:xfrm>
          <a:prstGeom prst="rect">
            <a:avLst/>
          </a:prstGeom>
        </p:spPr>
      </p:pic>
      <p:pic>
        <p:nvPicPr>
          <p:cNvPr id="39" name="Grafik 38"/>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60323" y="3260739"/>
            <a:ext cx="526529" cy="522653"/>
          </a:xfrm>
          <a:prstGeom prst="rect">
            <a:avLst/>
          </a:prstGeom>
        </p:spPr>
      </p:pic>
      <p:pic>
        <p:nvPicPr>
          <p:cNvPr id="13" name="Grafik 12"/>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424272" y="2700024"/>
            <a:ext cx="1238033" cy="1047253"/>
          </a:xfrm>
          <a:prstGeom prst="rect">
            <a:avLst/>
          </a:prstGeom>
        </p:spPr>
      </p:pic>
      <p:pic>
        <p:nvPicPr>
          <p:cNvPr id="3" name="Grafik 2"/>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031272" y="2773319"/>
            <a:ext cx="1435907" cy="908504"/>
          </a:xfrm>
          <a:prstGeom prst="rect">
            <a:avLst/>
          </a:prstGeom>
        </p:spPr>
      </p:pic>
      <p:sp>
        <p:nvSpPr>
          <p:cNvPr id="7" name="Textfeld 6"/>
          <p:cNvSpPr txBox="1"/>
          <p:nvPr/>
        </p:nvSpPr>
        <p:spPr>
          <a:xfrm>
            <a:off x="5424272" y="2415625"/>
            <a:ext cx="1260487" cy="311017"/>
          </a:xfrm>
          <a:prstGeom prst="rect">
            <a:avLst/>
          </a:prstGeom>
          <a:noFill/>
        </p:spPr>
        <p:txBody>
          <a:bodyPr wrap="square" rtlCol="0">
            <a:spAutoFit/>
          </a:bodyPr>
          <a:lstStyle/>
          <a:p>
            <a:r>
              <a:rPr lang="de-DE" sz="1350" dirty="0" err="1"/>
              <a:t>xsd</a:t>
            </a:r>
            <a:r>
              <a:rPr lang="de-DE" sz="1350" dirty="0"/>
              <a:t> </a:t>
            </a:r>
            <a:r>
              <a:rPr lang="de-DE" sz="1350" dirty="0" err="1"/>
              <a:t>datatypes</a:t>
            </a:r>
            <a:endParaRPr lang="en-US" sz="1350" dirty="0"/>
          </a:p>
        </p:txBody>
      </p:sp>
      <p:pic>
        <p:nvPicPr>
          <p:cNvPr id="8" name="Grafik 7"/>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714872" y="4075582"/>
            <a:ext cx="2234567" cy="2084262"/>
          </a:xfrm>
          <a:prstGeom prst="rect">
            <a:avLst/>
          </a:prstGeom>
        </p:spPr>
      </p:pic>
      <p:sp>
        <p:nvSpPr>
          <p:cNvPr id="17" name="Textfeld 16"/>
          <p:cNvSpPr txBox="1"/>
          <p:nvPr/>
        </p:nvSpPr>
        <p:spPr>
          <a:xfrm>
            <a:off x="4099439" y="3827849"/>
            <a:ext cx="1188143" cy="311017"/>
          </a:xfrm>
          <a:prstGeom prst="rect">
            <a:avLst/>
          </a:prstGeom>
          <a:noFill/>
        </p:spPr>
        <p:txBody>
          <a:bodyPr wrap="square" rtlCol="0">
            <a:spAutoFit/>
          </a:bodyPr>
          <a:lstStyle/>
          <a:p>
            <a:r>
              <a:rPr lang="de-DE" sz="1350" dirty="0" err="1"/>
              <a:t>nmrCV</a:t>
            </a:r>
            <a:r>
              <a:rPr lang="de-DE" sz="1350" dirty="0"/>
              <a:t> </a:t>
            </a:r>
            <a:r>
              <a:rPr lang="de-DE" sz="1350" dirty="0" err="1"/>
              <a:t>terms</a:t>
            </a:r>
            <a:endParaRPr lang="en-US" sz="1350" dirty="0"/>
          </a:p>
        </p:txBody>
      </p:sp>
      <p:sp>
        <p:nvSpPr>
          <p:cNvPr id="19" name="Right Arrow 5"/>
          <p:cNvSpPr/>
          <p:nvPr/>
        </p:nvSpPr>
        <p:spPr>
          <a:xfrm flipH="1">
            <a:off x="3441375" y="3397443"/>
            <a:ext cx="559941" cy="1246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sp>
        <p:nvSpPr>
          <p:cNvPr id="20" name="Right Arrow 5"/>
          <p:cNvSpPr/>
          <p:nvPr/>
        </p:nvSpPr>
        <p:spPr>
          <a:xfrm flipH="1">
            <a:off x="3452075" y="4148227"/>
            <a:ext cx="559941" cy="1246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sp>
        <p:nvSpPr>
          <p:cNvPr id="21" name="Textfeld 20"/>
          <p:cNvSpPr txBox="1"/>
          <p:nvPr/>
        </p:nvSpPr>
        <p:spPr>
          <a:xfrm>
            <a:off x="3985578" y="2282151"/>
            <a:ext cx="1230204" cy="526337"/>
          </a:xfrm>
          <a:prstGeom prst="rect">
            <a:avLst/>
          </a:prstGeom>
          <a:noFill/>
        </p:spPr>
        <p:txBody>
          <a:bodyPr wrap="square" rtlCol="0">
            <a:spAutoFit/>
          </a:bodyPr>
          <a:lstStyle/>
          <a:p>
            <a:r>
              <a:rPr lang="de-DE" sz="1350" dirty="0" err="1"/>
              <a:t>xsd</a:t>
            </a:r>
            <a:r>
              <a:rPr lang="de-DE" sz="1350" dirty="0"/>
              <a:t> </a:t>
            </a:r>
            <a:r>
              <a:rPr lang="de-DE" sz="1350" dirty="0" err="1"/>
              <a:t>elements</a:t>
            </a:r>
            <a:endParaRPr lang="de-DE" sz="1350" dirty="0"/>
          </a:p>
          <a:p>
            <a:r>
              <a:rPr lang="de-DE" sz="1350" dirty="0"/>
              <a:t>   &amp; </a:t>
            </a:r>
            <a:r>
              <a:rPr lang="de-DE" sz="1350" dirty="0" err="1"/>
              <a:t>attributes</a:t>
            </a:r>
            <a:endParaRPr lang="en-US" sz="1350" dirty="0"/>
          </a:p>
        </p:txBody>
      </p:sp>
      <p:pic>
        <p:nvPicPr>
          <p:cNvPr id="2" name="Grafik 1"/>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147835" y="4150503"/>
            <a:ext cx="678635" cy="448276"/>
          </a:xfrm>
          <a:prstGeom prst="rect">
            <a:avLst/>
          </a:prstGeom>
        </p:spPr>
      </p:pic>
      <p:sp>
        <p:nvSpPr>
          <p:cNvPr id="28" name="Textfeld 27"/>
          <p:cNvSpPr txBox="1"/>
          <p:nvPr/>
        </p:nvSpPr>
        <p:spPr>
          <a:xfrm>
            <a:off x="924806" y="306443"/>
            <a:ext cx="7580131" cy="1408078"/>
          </a:xfrm>
          <a:prstGeom prst="rect">
            <a:avLst/>
          </a:prstGeom>
          <a:noFill/>
        </p:spPr>
        <p:txBody>
          <a:bodyPr wrap="square" rtlCol="0">
            <a:spAutoFit/>
          </a:bodyPr>
          <a:lstStyle/>
          <a:p>
            <a:r>
              <a:rPr lang="de-DE" sz="2400" dirty="0" smtClean="0">
                <a:solidFill>
                  <a:schemeClr val="bg1"/>
                </a:solidFill>
              </a:rPr>
              <a:t>Components:</a:t>
            </a:r>
          </a:p>
          <a:p>
            <a:r>
              <a:rPr lang="de-DE" sz="2400" b="1" dirty="0" err="1" smtClean="0">
                <a:solidFill>
                  <a:schemeClr val="bg1"/>
                </a:solidFill>
              </a:rPr>
              <a:t>nmrML</a:t>
            </a:r>
            <a:r>
              <a:rPr lang="de-DE" sz="2400" dirty="0" smtClean="0">
                <a:solidFill>
                  <a:schemeClr val="bg1"/>
                </a:solidFill>
              </a:rPr>
              <a:t> </a:t>
            </a:r>
            <a:r>
              <a:rPr lang="de-DE" sz="2400" dirty="0" err="1">
                <a:solidFill>
                  <a:schemeClr val="bg1"/>
                </a:solidFill>
              </a:rPr>
              <a:t>combines</a:t>
            </a:r>
            <a:r>
              <a:rPr lang="de-DE" sz="2400" dirty="0">
                <a:solidFill>
                  <a:schemeClr val="bg1"/>
                </a:solidFill>
              </a:rPr>
              <a:t> XML </a:t>
            </a:r>
            <a:r>
              <a:rPr lang="de-DE" sz="2400" dirty="0" err="1" smtClean="0">
                <a:solidFill>
                  <a:schemeClr val="bg1"/>
                </a:solidFill>
              </a:rPr>
              <a:t>elements</a:t>
            </a:r>
            <a:r>
              <a:rPr lang="de-DE" sz="2400" dirty="0" smtClean="0">
                <a:solidFill>
                  <a:schemeClr val="bg1"/>
                </a:solidFill>
              </a:rPr>
              <a:t> </a:t>
            </a:r>
            <a:r>
              <a:rPr lang="de-DE" sz="2400" dirty="0" err="1" smtClean="0">
                <a:solidFill>
                  <a:schemeClr val="bg1"/>
                </a:solidFill>
              </a:rPr>
              <a:t>and</a:t>
            </a:r>
            <a:r>
              <a:rPr lang="de-DE" sz="2400" dirty="0" smtClean="0">
                <a:solidFill>
                  <a:schemeClr val="bg1"/>
                </a:solidFill>
              </a:rPr>
              <a:t> </a:t>
            </a:r>
          </a:p>
          <a:p>
            <a:r>
              <a:rPr lang="de-DE" sz="2400" dirty="0" err="1" smtClean="0">
                <a:solidFill>
                  <a:schemeClr val="bg1"/>
                </a:solidFill>
              </a:rPr>
              <a:t>controlled</a:t>
            </a:r>
            <a:r>
              <a:rPr lang="de-DE" sz="2400" dirty="0" smtClean="0">
                <a:solidFill>
                  <a:schemeClr val="bg1"/>
                </a:solidFill>
              </a:rPr>
              <a:t> </a:t>
            </a:r>
            <a:r>
              <a:rPr lang="de-DE" sz="2400" dirty="0" err="1" smtClean="0">
                <a:solidFill>
                  <a:schemeClr val="bg1"/>
                </a:solidFill>
              </a:rPr>
              <a:t>terms</a:t>
            </a:r>
            <a:r>
              <a:rPr lang="de-DE" sz="2400" dirty="0" smtClean="0">
                <a:solidFill>
                  <a:schemeClr val="bg1"/>
                </a:solidFill>
              </a:rPr>
              <a:t> </a:t>
            </a:r>
            <a:r>
              <a:rPr lang="de-DE" sz="2400" dirty="0" err="1" smtClean="0">
                <a:solidFill>
                  <a:schemeClr val="bg1"/>
                </a:solidFill>
              </a:rPr>
              <a:t>from</a:t>
            </a:r>
            <a:r>
              <a:rPr lang="de-DE" sz="2400" dirty="0" smtClean="0">
                <a:solidFill>
                  <a:schemeClr val="bg1"/>
                </a:solidFill>
              </a:rPr>
              <a:t> </a:t>
            </a:r>
            <a:r>
              <a:rPr lang="de-DE" sz="2400" dirty="0" err="1" smtClean="0">
                <a:solidFill>
                  <a:schemeClr val="bg1"/>
                </a:solidFill>
              </a:rPr>
              <a:t>ontology</a:t>
            </a:r>
            <a:r>
              <a:rPr lang="de-DE" sz="2400" dirty="0" smtClean="0">
                <a:solidFill>
                  <a:schemeClr val="bg1"/>
                </a:solidFill>
              </a:rPr>
              <a:t> </a:t>
            </a:r>
            <a:r>
              <a:rPr lang="de-DE" sz="2400" dirty="0" err="1" smtClean="0">
                <a:solidFill>
                  <a:schemeClr val="bg1"/>
                </a:solidFill>
              </a:rPr>
              <a:t>with</a:t>
            </a:r>
            <a:r>
              <a:rPr lang="de-DE" sz="2400" dirty="0" smtClean="0">
                <a:solidFill>
                  <a:schemeClr val="bg1"/>
                </a:solidFill>
              </a:rPr>
              <a:t> in </a:t>
            </a:r>
            <a:r>
              <a:rPr lang="de-DE" sz="2400" dirty="0" err="1">
                <a:solidFill>
                  <a:schemeClr val="bg1"/>
                </a:solidFill>
              </a:rPr>
              <a:t>one</a:t>
            </a:r>
            <a:r>
              <a:rPr lang="de-DE" sz="2400" dirty="0">
                <a:solidFill>
                  <a:schemeClr val="bg1"/>
                </a:solidFill>
              </a:rPr>
              <a:t> XML </a:t>
            </a:r>
            <a:r>
              <a:rPr lang="de-DE" sz="2400" dirty="0" err="1" smtClean="0">
                <a:solidFill>
                  <a:schemeClr val="bg1"/>
                </a:solidFill>
              </a:rPr>
              <a:t>file</a:t>
            </a:r>
            <a:endParaRPr lang="de-DE" sz="2400" dirty="0">
              <a:solidFill>
                <a:schemeClr val="bg1"/>
              </a:solidFill>
            </a:endParaRPr>
          </a:p>
          <a:p>
            <a:endParaRPr lang="en-US" sz="1350" dirty="0"/>
          </a:p>
        </p:txBody>
      </p:sp>
      <p:pic>
        <p:nvPicPr>
          <p:cNvPr id="29" name="Grafik 28"/>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363487" y="2148223"/>
            <a:ext cx="544337" cy="660265"/>
          </a:xfrm>
          <a:prstGeom prst="rect">
            <a:avLst/>
          </a:prstGeom>
        </p:spPr>
      </p:pic>
      <p:sp>
        <p:nvSpPr>
          <p:cNvPr id="9" name="Datumsplatzhalter 8"/>
          <p:cNvSpPr>
            <a:spLocks noGrp="1"/>
          </p:cNvSpPr>
          <p:nvPr>
            <p:ph type="dt" sz="half" idx="10"/>
          </p:nvPr>
        </p:nvSpPr>
        <p:spPr/>
        <p:txBody>
          <a:bodyPr/>
          <a:lstStyle/>
          <a:p>
            <a:fld id="{C017D3BA-54FE-4A9F-8190-A1E9A2588F43}" type="datetime1">
              <a:rPr lang="en-US" smtClean="0"/>
              <a:t>4/10/2014</a:t>
            </a:fld>
            <a:endParaRPr lang="en-US"/>
          </a:p>
        </p:txBody>
      </p:sp>
      <p:sp>
        <p:nvSpPr>
          <p:cNvPr id="10" name="Fußzeilenplatzhalter 9"/>
          <p:cNvSpPr>
            <a:spLocks noGrp="1"/>
          </p:cNvSpPr>
          <p:nvPr>
            <p:ph type="ftr" sz="quarter" idx="11"/>
          </p:nvPr>
        </p:nvSpPr>
        <p:spPr/>
        <p:txBody>
          <a:bodyPr/>
          <a:lstStyle/>
          <a:p>
            <a:endParaRPr lang="en-US"/>
          </a:p>
        </p:txBody>
      </p:sp>
      <p:sp>
        <p:nvSpPr>
          <p:cNvPr id="11" name="Foliennummernplatzhalter 10"/>
          <p:cNvSpPr>
            <a:spLocks noGrp="1"/>
          </p:cNvSpPr>
          <p:nvPr>
            <p:ph type="sldNum" sz="quarter" idx="12"/>
          </p:nvPr>
        </p:nvSpPr>
        <p:spPr/>
        <p:txBody>
          <a:bodyPr/>
          <a:lstStyle/>
          <a:p>
            <a:fld id="{687D7A59-36E2-48B9-B146-C1E59501F63F}" type="slidenum">
              <a:rPr lang="en-US" smtClean="0"/>
              <a:pPr/>
              <a:t>9</a:t>
            </a:fld>
            <a:endParaRPr lang="en-US"/>
          </a:p>
        </p:txBody>
      </p:sp>
    </p:spTree>
    <p:extLst>
      <p:ext uri="{BB962C8B-B14F-4D97-AF65-F5344CB8AC3E}">
        <p14:creationId xmlns:p14="http://schemas.microsoft.com/office/powerpoint/2010/main" val="236133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SMOS">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Waveform.thmx</Template>
  <TotalTime>0</TotalTime>
  <Words>1762</Words>
  <Application>Microsoft Office PowerPoint</Application>
  <PresentationFormat>Bildschirmpräsentation (4:3)</PresentationFormat>
  <Paragraphs>370</Paragraphs>
  <Slides>26</Slides>
  <Notes>5</Notes>
  <HiddenSlides>3</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0</vt:i4>
      </vt:variant>
      <vt:variant>
        <vt:lpstr>Folientitel</vt:lpstr>
      </vt:variant>
      <vt:variant>
        <vt:i4>26</vt:i4>
      </vt:variant>
    </vt:vector>
  </HeadingPairs>
  <TitlesOfParts>
    <vt:vector size="34" baseType="lpstr">
      <vt:lpstr>Arial</vt:lpstr>
      <vt:lpstr>Calibri</vt:lpstr>
      <vt:lpstr>Candara</vt:lpstr>
      <vt:lpstr>Graphik Regular</vt:lpstr>
      <vt:lpstr>Symbol</vt:lpstr>
      <vt:lpstr>Times New Roman</vt:lpstr>
      <vt:lpstr>Wingdings</vt:lpstr>
      <vt:lpstr>COSMOS</vt:lpstr>
      <vt:lpstr>nmrML: Standing on the shoulders of Giants</vt:lpstr>
      <vt:lpstr>Outline</vt:lpstr>
      <vt:lpstr>Metabolomics</vt:lpstr>
      <vt:lpstr>PowerPoint-Präsentation</vt:lpstr>
      <vt:lpstr>NMR formats</vt:lpstr>
      <vt:lpstr>Synonyms for  ‚Irradiation Frequency‘ in NMR</vt:lpstr>
      <vt:lpstr>nmrML requirements http://cosmos-fp7.eu</vt:lpstr>
      <vt:lpstr>PowerPoint-Präsentation</vt:lpstr>
      <vt:lpstr>PowerPoint-Präsentation</vt:lpstr>
      <vt:lpstr>PowerPoint-Präsentation</vt:lpstr>
      <vt:lpstr>The data landscape</vt:lpstr>
      <vt:lpstr>Competency Questions (CQ)</vt:lpstr>
      <vt:lpstr>PowerPoint-Präsentation</vt:lpstr>
      <vt:lpstr>PowerPoint-Präsentation</vt:lpstr>
      <vt:lpstr>Format conversions &amp; Parser Workflows</vt:lpstr>
      <vt:lpstr>Onion model of                         validation layers</vt:lpstr>
      <vt:lpstr>From Daniel Jacob: Queries on processed NMR Data</vt:lpstr>
      <vt:lpstr>Current status &amp; outlook</vt:lpstr>
      <vt:lpstr>Conclusions</vt:lpstr>
      <vt:lpstr>Acknowledgements</vt:lpstr>
      <vt:lpstr>PowerPoint-Präsentation</vt:lpstr>
      <vt:lpstr>PowerPoint-Präsentation</vt:lpstr>
      <vt:lpstr>Why analyz existing CVs</vt:lpstr>
      <vt:lpstr>Example: old nmrCV</vt:lpstr>
      <vt:lpstr>Example: PSI msCV</vt:lpstr>
      <vt:lpstr>Example: XeoCV</vt:lpstr>
    </vt:vector>
  </TitlesOfParts>
  <Company>University of Cambridge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Reza Salek</dc:creator>
  <cp:lastModifiedBy>dschober</cp:lastModifiedBy>
  <cp:revision>512</cp:revision>
  <cp:lastPrinted>2014-01-15T12:09:55Z</cp:lastPrinted>
  <dcterms:created xsi:type="dcterms:W3CDTF">2012-12-18T18:16:06Z</dcterms:created>
  <dcterms:modified xsi:type="dcterms:W3CDTF">2014-04-10T14:34:32Z</dcterms:modified>
</cp:coreProperties>
</file>